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5"/>
  </p:notesMasterIdLst>
  <p:handoutMasterIdLst>
    <p:handoutMasterId r:id="rId26"/>
  </p:handoutMasterIdLst>
  <p:sldIdLst>
    <p:sldId id="256" r:id="rId5"/>
    <p:sldId id="260" r:id="rId6"/>
    <p:sldId id="263" r:id="rId7"/>
    <p:sldId id="261" r:id="rId8"/>
    <p:sldId id="262" r:id="rId9"/>
    <p:sldId id="270" r:id="rId10"/>
    <p:sldId id="264" r:id="rId11"/>
    <p:sldId id="273" r:id="rId12"/>
    <p:sldId id="290" r:id="rId13"/>
    <p:sldId id="275" r:id="rId14"/>
    <p:sldId id="276" r:id="rId15"/>
    <p:sldId id="279" r:id="rId16"/>
    <p:sldId id="291" r:id="rId17"/>
    <p:sldId id="281" r:id="rId18"/>
    <p:sldId id="282" r:id="rId19"/>
    <p:sldId id="267" r:id="rId20"/>
    <p:sldId id="283" r:id="rId21"/>
    <p:sldId id="292" r:id="rId22"/>
    <p:sldId id="293" r:id="rId23"/>
    <p:sldId id="294" r:id="rId24"/>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65E"/>
    <a:srgbClr val="EAEFF7"/>
    <a:srgbClr val="D0E3EA"/>
    <a:srgbClr val="4BACC6"/>
    <a:srgbClr val="419BAD"/>
    <a:srgbClr val="1599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883" autoAdjust="0"/>
  </p:normalViewPr>
  <p:slideViewPr>
    <p:cSldViewPr snapToGrid="0" showGuides="1">
      <p:cViewPr varScale="1">
        <p:scale>
          <a:sx n="63" d="100"/>
          <a:sy n="63" d="100"/>
        </p:scale>
        <p:origin x="72" y="355"/>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07.04.2023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4/7/2023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dirty="0"/>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8</a:t>
            </a:fld>
            <a:endParaRPr lang="en-US"/>
          </a:p>
        </p:txBody>
      </p:sp>
    </p:spTree>
    <p:extLst>
      <p:ext uri="{BB962C8B-B14F-4D97-AF65-F5344CB8AC3E}">
        <p14:creationId xmlns:p14="http://schemas.microsoft.com/office/powerpoint/2010/main" val="1416794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408F923-A320-42BD-84A6-601815CE83FD}" type="slidenum">
              <a:rPr lang="en-US" smtClean="0"/>
              <a:t>9</a:t>
            </a:fld>
            <a:endParaRPr lang="en-US" dirty="0"/>
          </a:p>
        </p:txBody>
      </p:sp>
    </p:spTree>
    <p:extLst>
      <p:ext uri="{BB962C8B-B14F-4D97-AF65-F5344CB8AC3E}">
        <p14:creationId xmlns:p14="http://schemas.microsoft.com/office/powerpoint/2010/main" val="26642872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210937" y="2218931"/>
            <a:ext cx="771322" cy="284171"/>
          </a:xfrm>
          <a:prstGeom prst="rect">
            <a:avLst/>
          </a:prstGeom>
        </p:spPr>
      </p:pic>
      <p:pic>
        <p:nvPicPr>
          <p:cNvPr id="11" name="Picture 10"/>
          <p:cNvPicPr>
            <a:picLocks noChangeAspect="1"/>
          </p:cNvPicPr>
          <p:nvPr userDrawn="1"/>
        </p:nvPicPr>
        <p:blipFill>
          <a:blip r:embed="rId5"/>
          <a:stretch>
            <a:fillRect/>
          </a:stretch>
        </p:blipFill>
        <p:spPr>
          <a:xfrm>
            <a:off x="8623662" y="2774600"/>
            <a:ext cx="358597" cy="412725"/>
          </a:xfrm>
          <a:prstGeom prst="rect">
            <a:avLst/>
          </a:prstGeom>
        </p:spPr>
      </p:pic>
      <p:pic>
        <p:nvPicPr>
          <p:cNvPr id="12" name="Picture 11"/>
          <p:cNvPicPr>
            <a:picLocks noChangeAspect="1"/>
          </p:cNvPicPr>
          <p:nvPr userDrawn="1"/>
        </p:nvPicPr>
        <p:blipFill>
          <a:blip r:embed="rId6"/>
          <a:stretch>
            <a:fillRect/>
          </a:stretch>
        </p:blipFill>
        <p:spPr>
          <a:xfrm>
            <a:off x="8596598" y="3453359"/>
            <a:ext cx="385661" cy="392427"/>
          </a:xfrm>
          <a:prstGeom prst="rect">
            <a:avLst/>
          </a:prstGeom>
        </p:spPr>
      </p:pic>
      <p:pic>
        <p:nvPicPr>
          <p:cNvPr id="13" name="Picture 12"/>
          <p:cNvPicPr>
            <a:picLocks noChangeAspect="1"/>
          </p:cNvPicPr>
          <p:nvPr userDrawn="1"/>
        </p:nvPicPr>
        <p:blipFill>
          <a:blip r:embed="rId7"/>
          <a:stretch>
            <a:fillRect/>
          </a:stretch>
        </p:blipFill>
        <p:spPr>
          <a:xfrm>
            <a:off x="8549236" y="4111820"/>
            <a:ext cx="433023" cy="419491"/>
          </a:xfrm>
          <a:prstGeom prst="rect">
            <a:avLst/>
          </a:prstGeom>
        </p:spPr>
      </p:pic>
      <p:pic>
        <p:nvPicPr>
          <p:cNvPr id="14" name="Picture 13"/>
          <p:cNvPicPr>
            <a:picLocks noChangeAspect="1"/>
          </p:cNvPicPr>
          <p:nvPr userDrawn="1"/>
        </p:nvPicPr>
        <p:blipFill>
          <a:blip r:embed="rId8"/>
          <a:stretch>
            <a:fillRect/>
          </a:stretch>
        </p:blipFill>
        <p:spPr>
          <a:xfrm>
            <a:off x="8515406" y="4797345"/>
            <a:ext cx="466853" cy="365363"/>
          </a:xfrm>
          <a:prstGeom prst="rect">
            <a:avLst/>
          </a:prstGeom>
        </p:spPr>
      </p:pic>
      <p:pic>
        <p:nvPicPr>
          <p:cNvPr id="15" name="Picture 14"/>
          <p:cNvPicPr>
            <a:picLocks noChangeAspect="1"/>
          </p:cNvPicPr>
          <p:nvPr userDrawn="1"/>
        </p:nvPicPr>
        <p:blipFill>
          <a:blip r:embed="rId9"/>
          <a:stretch>
            <a:fillRect/>
          </a:stretch>
        </p:blipFill>
        <p:spPr>
          <a:xfrm>
            <a:off x="8007957" y="1702556"/>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10"/>
          <a:stretch>
            <a:fillRect/>
          </a:stretch>
        </p:blipFill>
        <p:spPr>
          <a:xfrm flipV="1">
            <a:off x="8006659" y="5395766"/>
            <a:ext cx="975600" cy="234816"/>
          </a:xfrm>
          <a:prstGeom prst="rect">
            <a:avLst/>
          </a:prstGeom>
        </p:spPr>
      </p:pic>
      <p:pic>
        <p:nvPicPr>
          <p:cNvPr id="18" name="Picture 17"/>
          <p:cNvPicPr>
            <a:picLocks noChangeAspect="1"/>
          </p:cNvPicPr>
          <p:nvPr userDrawn="1"/>
        </p:nvPicPr>
        <p:blipFill>
          <a:blip r:embed="rId11"/>
          <a:stretch>
            <a:fillRect/>
          </a:stretch>
        </p:blipFill>
        <p:spPr>
          <a:xfrm>
            <a:off x="8006659" y="5914467"/>
            <a:ext cx="975600" cy="230433"/>
          </a:xfrm>
          <a:prstGeom prst="rect">
            <a:avLst/>
          </a:prstGeom>
        </p:spPr>
      </p:pic>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346900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2970839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943689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523221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51368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946079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3" name="Inhaltsplatzhalter 2"/>
          <p:cNvSpPr>
            <a:spLocks noGrp="1"/>
          </p:cNvSpPr>
          <p:nvPr>
            <p:ph idx="1" hasCustomPrompt="1"/>
          </p:nvPr>
        </p:nvSpPr>
        <p:spPr>
          <a:xfrm>
            <a:off x="457200" y="1336431"/>
            <a:ext cx="8229600" cy="4525963"/>
          </a:xfrm>
        </p:spPr>
        <p:txBody>
          <a:bodyPr>
            <a:normAutofit/>
          </a:bodyPr>
          <a:lstStyle>
            <a:lvl1pPr>
              <a:defRPr sz="2400"/>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3229246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a:prstGeom prst="rect">
            <a:avLst/>
          </a:prstGeo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89484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4040316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66049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6253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135606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59754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198458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755144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600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dirty="0"/>
              <a:t>G.1.4 ENERGY COST</a:t>
            </a:r>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263282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G.1.4 ENERGY COST</a:t>
            </a:r>
            <a:endParaRPr lang="it-IT" sz="1400" b="1" dirty="0">
              <a:solidFill>
                <a:schemeClr val="tx1">
                  <a:lumMod val="50000"/>
                  <a:lumOff val="50000"/>
                </a:schemeClr>
              </a:solidFill>
            </a:endParaRPr>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dirty="0"/>
          </a:p>
        </p:txBody>
      </p:sp>
    </p:spTree>
    <p:extLst>
      <p:ext uri="{BB962C8B-B14F-4D97-AF65-F5344CB8AC3E}">
        <p14:creationId xmlns:p14="http://schemas.microsoft.com/office/powerpoint/2010/main" val="1631196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000" b="1" dirty="0">
                <a:solidFill>
                  <a:schemeClr val="tx1">
                    <a:lumMod val="50000"/>
                    <a:lumOff val="50000"/>
                  </a:schemeClr>
                </a:solidFill>
              </a:rPr>
              <a:t>كود KPI </a:t>
            </a:r>
            <a:r>
              <a:rPr lang="ar" sz="2200" b="1" dirty="0">
                <a:solidFill>
                  <a:schemeClr val="tx1">
                    <a:lumMod val="50000"/>
                    <a:lumOff val="50000"/>
                  </a:schemeClr>
                </a:solidFill>
              </a:rPr>
              <a:t>- </a:t>
            </a:r>
            <a:r>
              <a:rPr lang="ar" sz="2000" b="1" dirty="0">
                <a:solidFill>
                  <a:schemeClr val="tx1">
                    <a:lumMod val="50000"/>
                    <a:lumOff val="50000"/>
                  </a:schemeClr>
                </a:solidFill>
              </a:rPr>
              <a:t>اسم KPI</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22"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7" y="6548732"/>
            <a:ext cx="615462" cy="365125"/>
          </a:xfrm>
          <a:prstGeom prst="rect">
            <a:avLst/>
          </a:prstGeom>
        </p:spPr>
        <p:txBody>
          <a:bodyPr vert="horz" lIns="91440" tIns="45720" rIns="91440" bIns="45720" rtlCol="0" anchor="ctr"/>
          <a:lstStyle>
            <a:lvl1pPr algn="r">
              <a:defRPr sz="1200">
                <a:solidFill>
                  <a:schemeClr val="bg1"/>
                </a:solidFill>
              </a:defRPr>
            </a:lvl1pPr>
          </a:lstStyle>
          <a:p>
            <a:r>
              <a:rPr lang="ar"/>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9" r:id="rId8"/>
    <p:sldLayoutId id="2147483662" r:id="rId9"/>
    <p:sldLayoutId id="2147483665" r:id="rId10"/>
    <p:sldLayoutId id="2147483667" r:id="rId11"/>
    <p:sldLayoutId id="2147483668" r:id="rId12"/>
    <p:sldLayoutId id="2147483671" r:id="rId13"/>
    <p:sldLayoutId id="2147483673" r:id="rId14"/>
    <p:sldLayoutId id="2147483674" r:id="rId15"/>
    <p:sldLayoutId id="2147483675" r:id="rId16"/>
    <p:sldLayoutId id="2147483682" r:id="rId17"/>
    <p:sldLayoutId id="2147483683" r:id="rId18"/>
    <p:sldLayoutId id="2147483684" r:id="rId19"/>
    <p:sldLayoutId id="2147483685" r:id="rId20"/>
  </p:sldLayoutIdLst>
  <p:hf hdr="0" ftr="0" dt="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eg"/><Relationship Id="rId1" Type="http://schemas.openxmlformats.org/officeDocument/2006/relationships/slideLayout" Target="../slideLayouts/slideLayout17.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ec.europa.eu/environment/eussd/buildings.htm" TargetMode="External"/><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5.gif"/><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3.emf"/><Relationship Id="rId5" Type="http://schemas.openxmlformats.org/officeDocument/2006/relationships/image" Target="../media/image2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63682" y="3062131"/>
            <a:ext cx="6516598" cy="2520280"/>
          </a:xfrm>
        </p:spPr>
        <p:txBody>
          <a:bodyPr/>
          <a:lstStyle/>
          <a:p>
            <a:pPr marL="0" indent="0">
              <a:buNone/>
            </a:pPr>
            <a:r>
              <a:rPr lang="ar" sz="3600" dirty="0">
                <a:solidFill>
                  <a:srgbClr val="0070C0"/>
                </a:solidFill>
              </a:rPr>
              <a:t>وحدة التدريب 3</a:t>
            </a:r>
            <a:endParaRPr lang="en-US" sz="3600" dirty="0">
              <a:solidFill>
                <a:srgbClr val="0070C0"/>
              </a:solidFill>
            </a:endParaRPr>
          </a:p>
          <a:p>
            <a:pPr marL="0" indent="0">
              <a:buNone/>
            </a:pPr>
            <a:r>
              <a:rPr lang="ar" dirty="0"/>
              <a:t>حساب التقييم</a:t>
            </a:r>
            <a:endParaRPr lang="it-IT" dirty="0"/>
          </a:p>
          <a:p>
            <a:pPr marL="0" indent="0">
              <a:buNone/>
            </a:pPr>
            <a:r>
              <a:rPr lang="ar-JO" dirty="0"/>
              <a:t>لم</a:t>
            </a:r>
            <a:r>
              <a:rPr lang="ar" dirty="0"/>
              <a:t>عايير</a:t>
            </a:r>
          </a:p>
          <a:p>
            <a:pPr marL="0" indent="0">
              <a:buNone/>
            </a:pPr>
            <a:r>
              <a:rPr lang="ar-JO"/>
              <a:t>أداة البناء المستدام – معيار البناء</a:t>
            </a:r>
            <a:endParaRPr lang="en-US" dirty="0">
              <a:solidFill>
                <a:srgbClr val="0070C0"/>
              </a:solidFill>
            </a:endParaRP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10</a:t>
            </a:fld>
            <a:endParaRPr lang="en-US" dirty="0"/>
          </a:p>
        </p:txBody>
      </p:sp>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243150" y="1535425"/>
            <a:ext cx="8900850"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lgn="r" rtl="1">
              <a:spcBef>
                <a:spcPts val="0"/>
              </a:spcBef>
              <a:buNone/>
            </a:pPr>
            <a:r>
              <a:rPr lang="ar" sz="2200" b="1" dirty="0">
                <a:solidFill>
                  <a:prstClr val="black"/>
                </a:solidFill>
              </a:rPr>
              <a:t>المستوى (المستويات ) </a:t>
            </a:r>
            <a:r>
              <a:rPr lang="ar" sz="2200" dirty="0">
                <a:solidFill>
                  <a:prstClr val="black"/>
                </a:solidFill>
              </a:rPr>
              <a:t>الجزء 1-2 - الإصدار التجريبي. بروكسل: المفوضية الأوروبية .</a:t>
            </a:r>
            <a:endParaRPr lang="el-GR" sz="2200" dirty="0">
              <a:solidFill>
                <a:prstClr val="black"/>
              </a:solidFill>
            </a:endParaRPr>
          </a:p>
          <a:p>
            <a:pPr marL="395288" lvl="0" indent="-3175" algn="r" rtl="1">
              <a:spcBef>
                <a:spcPts val="0"/>
              </a:spcBef>
              <a:buNone/>
            </a:pPr>
            <a:r>
              <a:rPr lang="ar" sz="2200" dirty="0">
                <a:solidFill>
                  <a:prstClr val="black"/>
                </a:solidFill>
              </a:rPr>
              <a:t>http: // ec.europa.eu/environment/eussd/buildings.htm </a:t>
            </a:r>
            <a:endParaRPr lang="en-US" sz="2200" dirty="0">
              <a:solidFill>
                <a:prstClr val="black"/>
              </a:solidFill>
            </a:endParaRPr>
          </a:p>
        </p:txBody>
      </p:sp>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309783" y="857630"/>
            <a:ext cx="2767584"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مراجع</a:t>
            </a:r>
          </a:p>
          <a:p>
            <a:pPr marL="0" indent="0" algn="ctr" rtl="1">
              <a:buNone/>
            </a:pPr>
            <a:endParaRPr lang="it-IT" dirty="0"/>
          </a:p>
        </p:txBody>
      </p:sp>
      <p:sp>
        <p:nvSpPr>
          <p:cNvPr id="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sp>
        <p:nvSpPr>
          <p:cNvPr id="6" name="Rectangle 5">
            <a:extLst>
              <a:ext uri="{FF2B5EF4-FFF2-40B4-BE49-F238E27FC236}">
                <a16:creationId xmlns:a16="http://schemas.microsoft.com/office/drawing/2014/main" id="{10A04883-8C9E-46FA-AB3D-E866CD33DB7C}"/>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1948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53213"/>
          </a:xfrm>
        </p:spPr>
        <p:txBody>
          <a:bodyPr/>
          <a:lstStyle/>
          <a:p>
            <a:fld id="{243FB592-B9A9-49AA-A86F-4031F7B97808}" type="slidenum">
              <a:rPr lang="en-US" smtClean="0"/>
              <a:t>11</a:t>
            </a:fld>
            <a:endParaRPr lang="en-US" dirty="0"/>
          </a:p>
        </p:txBody>
      </p:sp>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268224" y="1600201"/>
            <a:ext cx="8418576" cy="4152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endParaRPr lang="it-IT" sz="2600" b="1" dirty="0">
              <a:latin typeface="Calibri" panose="020F0502020204030204" pitchFamily="34" charset="0"/>
              <a:cs typeface="Calibri" panose="020F0502020204030204" pitchFamily="34" charset="0"/>
            </a:endParaRPr>
          </a:p>
          <a:p>
            <a:pPr marL="0" indent="0" algn="ctr">
              <a:buFont typeface="Arial" panose="020B0604020202020204" pitchFamily="34" charset="0"/>
              <a:buNone/>
            </a:pPr>
            <a:r>
              <a:rPr lang="ar" b="1" dirty="0">
                <a:latin typeface="Calibri" panose="020F0502020204030204" pitchFamily="34" charset="0"/>
                <a:cs typeface="Calibri" panose="020F0502020204030204" pitchFamily="34" charset="0"/>
              </a:rPr>
              <a:t>مثال</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sp>
        <p:nvSpPr>
          <p:cNvPr id="7" name="Rectangle 6">
            <a:extLst>
              <a:ext uri="{FF2B5EF4-FFF2-40B4-BE49-F238E27FC236}">
                <a16:creationId xmlns:a16="http://schemas.microsoft.com/office/drawing/2014/main" id="{4F1081BE-D8D6-4528-9046-DFCB5B3F0A69}"/>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8852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7392" y="740128"/>
            <a:ext cx="8291264" cy="4270133"/>
          </a:xfrm>
        </p:spPr>
        <p:txBody>
          <a:bodyPr>
            <a:normAutofit/>
          </a:bodyPr>
          <a:lstStyle/>
          <a:p>
            <a:pPr marL="0" indent="0" algn="just" rtl="1">
              <a:spcBef>
                <a:spcPts val="600"/>
              </a:spcBef>
              <a:spcAft>
                <a:spcPts val="1200"/>
              </a:spcAft>
              <a:buNone/>
            </a:pPr>
            <a:r>
              <a:rPr lang="ar" sz="2000" dirty="0">
                <a:cs typeface="Calibri" panose="020F0502020204030204" pitchFamily="34" charset="0"/>
              </a:rPr>
              <a:t>مبنى المكاتب الموجود في أثينا بشبكة الطاقة الرئيسية ويتم خدمته بواسطة غلاية تعمل بالزيت لتدفئة المساحات المركزية والتهوية الميكانيكية للعادم ومضخات حرارية للوحدة المنقسمة المحلية للتبريد. يتم تقديم الماء الساخن المنزلي بواسطة سخانات المياه الكهربائية المحلية ذات التدفق المستمر ( </a:t>
            </a:r>
            <a:r>
              <a:rPr lang="ar" sz="2000" dirty="0" err="1">
                <a:cs typeface="Calibri" panose="020F0502020204030204" pitchFamily="34" charset="0"/>
              </a:rPr>
              <a:t>بدون خزان </a:t>
            </a:r>
            <a:r>
              <a:rPr lang="ar" sz="2000" dirty="0">
                <a:cs typeface="Calibri" panose="020F0502020204030204" pitchFamily="34" charset="0"/>
              </a:rPr>
              <a:t>).</a:t>
            </a:r>
          </a:p>
          <a:p>
            <a:pPr marL="0" indent="0" algn="just" rtl="1">
              <a:spcBef>
                <a:spcPts val="600"/>
              </a:spcBef>
              <a:spcAft>
                <a:spcPts val="1200"/>
              </a:spcAft>
              <a:buNone/>
            </a:pPr>
            <a:r>
              <a:rPr lang="ar" sz="2000" b="1" i="1" dirty="0">
                <a:cs typeface="Calibri" panose="020F0502020204030204" pitchFamily="34" charset="0"/>
              </a:rPr>
              <a:t>البيانات المتاحة </a:t>
            </a:r>
            <a:r>
              <a:rPr lang="ar" sz="2000" i="1" dirty="0">
                <a:cs typeface="Calibri" panose="020F0502020204030204" pitchFamily="34" charset="0"/>
              </a:rPr>
              <a:t>: قدم مدير المبنى مخططات </a:t>
            </a:r>
            <a:r>
              <a:rPr lang="ar" sz="2000" b="1" i="1" dirty="0">
                <a:cs typeface="Calibri" panose="020F0502020204030204" pitchFamily="34" charset="0"/>
              </a:rPr>
              <a:t>الطوابق ، </a:t>
            </a:r>
            <a:r>
              <a:rPr lang="ar" sz="2000" i="1" dirty="0">
                <a:cs typeface="Calibri" panose="020F0502020204030204" pitchFamily="34" charset="0"/>
              </a:rPr>
              <a:t>و</a:t>
            </a:r>
            <a:r>
              <a:rPr lang="ar" sz="2000" b="1" i="1" dirty="0">
                <a:cs typeface="Calibri" panose="020F0502020204030204" pitchFamily="34" charset="0"/>
              </a:rPr>
              <a:t> فواتير المازوت </a:t>
            </a:r>
            <a:r>
              <a:rPr lang="ar" sz="2000" i="1" dirty="0">
                <a:cs typeface="Calibri" panose="020F0502020204030204" pitchFamily="34" charset="0"/>
              </a:rPr>
              <a:t>والكهرباء السنوية على </a:t>
            </a:r>
            <a:r>
              <a:rPr lang="ar" sz="2000" b="1" i="1" dirty="0">
                <a:cs typeface="Calibri" panose="020F0502020204030204" pitchFamily="34" charset="0"/>
              </a:rPr>
              <a:t>مدى </a:t>
            </a:r>
            <a:r>
              <a:rPr lang="ar" sz="2000" i="1" dirty="0">
                <a:cs typeface="Calibri" panose="020F0502020204030204" pitchFamily="34" charset="0"/>
              </a:rPr>
              <a:t>عدة سنوات </a:t>
            </a:r>
            <a:r>
              <a:rPr lang="ar" sz="2000" b="1" i="1" dirty="0">
                <a:cs typeface="Calibri" panose="020F0502020204030204" pitchFamily="34" charset="0"/>
              </a:rPr>
              <a:t>وساعات العمل </a:t>
            </a:r>
            <a:r>
              <a:rPr lang="ar" sz="2000" i="1" dirty="0">
                <a:cs typeface="Calibri" panose="020F0502020204030204" pitchFamily="34" charset="0"/>
              </a:rPr>
              <a:t>وعدد </a:t>
            </a:r>
            <a:r>
              <a:rPr lang="ar" sz="2000" b="1" i="1" dirty="0">
                <a:cs typeface="Calibri" panose="020F0502020204030204" pitchFamily="34" charset="0"/>
              </a:rPr>
              <a:t>الموظفين </a:t>
            </a:r>
            <a:r>
              <a:rPr lang="ar" sz="2000" i="1" dirty="0">
                <a:cs typeface="Calibri" panose="020F0502020204030204" pitchFamily="34" charset="0"/>
              </a:rPr>
              <a:t>وعدد </a:t>
            </a:r>
            <a:r>
              <a:rPr lang="ar" sz="2000" b="1" i="1" dirty="0">
                <a:cs typeface="Calibri" panose="020F0502020204030204" pitchFamily="34" charset="0"/>
              </a:rPr>
              <a:t>الزوار </a:t>
            </a:r>
            <a:r>
              <a:rPr lang="ar" sz="2000" i="1" dirty="0">
                <a:cs typeface="Calibri" panose="020F0502020204030204" pitchFamily="34" charset="0"/>
              </a:rPr>
              <a:t>. تتوافق كميات النفط مع إجمالي طلبات الوقود التي تم تسليمها إلى المبنى خلال العام المقابل. تتوافق بيانات الكهرباء مع إجمالي الطلب على المبنى لجميع الاستخدامات النهائية للمبنى خلال العام المقابل.</a:t>
            </a:r>
            <a:r>
              <a:rPr lang="ar" sz="1800" i="1" dirty="0">
                <a:cs typeface="Calibri" panose="020F0502020204030204" pitchFamily="34" charset="0"/>
              </a:rPr>
              <a:t> </a:t>
            </a:r>
            <a:endParaRPr lang="it-IT" sz="1800" dirty="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1775"/>
            <a:ext cx="2133600" cy="276225"/>
          </a:xfrm>
        </p:spPr>
        <p:txBody>
          <a:bodyPr/>
          <a:lstStyle/>
          <a:p>
            <a:fld id="{243FB592-B9A9-49AA-A86F-4031F7B97808}" type="slidenum">
              <a:rPr lang="en-US" smtClean="0"/>
              <a:t>12</a:t>
            </a:fld>
            <a:endParaRPr lang="en-US" dirty="0"/>
          </a:p>
        </p:txBody>
      </p:sp>
      <p:sp>
        <p:nvSpPr>
          <p:cNvPr id="10"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grpSp>
        <p:nvGrpSpPr>
          <p:cNvPr id="2" name="Group 1"/>
          <p:cNvGrpSpPr/>
          <p:nvPr/>
        </p:nvGrpSpPr>
        <p:grpSpPr>
          <a:xfrm>
            <a:off x="262528" y="4067978"/>
            <a:ext cx="8514080" cy="1649949"/>
            <a:chOff x="314960" y="3752324"/>
            <a:chExt cx="8514080" cy="1649949"/>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إجمالي تكلفة الطاقة السنوية </a:t>
              </a:r>
              <a:r>
                <a:rPr lang="ar" sz="2000" dirty="0"/>
                <a:t>لكل مساحة أرضية داخلية مفيدة للمبنى . ما هي البيانات </a:t>
              </a:r>
              <a:r>
                <a:rPr lang="ar" sz="2000" b="1" dirty="0"/>
                <a:t>غير الضرورية </a:t>
              </a:r>
              <a:r>
                <a:rPr lang="ar" sz="2000" dirty="0"/>
                <a:t>للحسابات؟</a:t>
              </a:r>
              <a:endParaRPr lang="en-US" sz="2000" b="1" dirty="0"/>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776" y="3752324"/>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Rectangle 7">
            <a:extLst>
              <a:ext uri="{FF2B5EF4-FFF2-40B4-BE49-F238E27FC236}">
                <a16:creationId xmlns:a16="http://schemas.microsoft.com/office/drawing/2014/main" id="{F043BBED-314A-476B-BCA1-9D6C2A7A9442}"/>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979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91300"/>
            <a:ext cx="2133600" cy="266700"/>
          </a:xfrm>
        </p:spPr>
        <p:txBody>
          <a:bodyPr/>
          <a:lstStyle/>
          <a:p>
            <a:fld id="{243FB592-B9A9-49AA-A86F-4031F7B97808}" type="slidenum">
              <a:rPr lang="en-US" smtClean="0">
                <a:solidFill>
                  <a:schemeClr val="bg1"/>
                </a:solidFill>
              </a:rPr>
              <a:t>13</a:t>
            </a:fld>
            <a:endParaRPr lang="en-US">
              <a:solidFill>
                <a:schemeClr val="bg1"/>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208019640"/>
              </p:ext>
            </p:extLst>
          </p:nvPr>
        </p:nvGraphicFramePr>
        <p:xfrm>
          <a:off x="600982" y="18669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a16="http://schemas.microsoft.com/office/drawing/2014/main" val="20000"/>
                    </a:ext>
                  </a:extLst>
                </a:gridCol>
                <a:gridCol w="1867917">
                  <a:extLst>
                    <a:ext uri="{9D8B030D-6E8A-4147-A177-3AD203B41FA5}">
                      <a16:colId xmlns:a16="http://schemas.microsoft.com/office/drawing/2014/main" val="20001"/>
                    </a:ext>
                  </a:extLst>
                </a:gridCol>
                <a:gridCol w="1867917">
                  <a:extLst>
                    <a:ext uri="{9D8B030D-6E8A-4147-A177-3AD203B41FA5}">
                      <a16:colId xmlns:a16="http://schemas.microsoft.com/office/drawing/2014/main" val="20002"/>
                    </a:ext>
                  </a:extLst>
                </a:gridCol>
                <a:gridCol w="1867917">
                  <a:extLst>
                    <a:ext uri="{9D8B030D-6E8A-4147-A177-3AD203B41FA5}">
                      <a16:colId xmlns:a16="http://schemas.microsoft.com/office/drawing/2014/main" val="20003"/>
                    </a:ext>
                  </a:extLst>
                </a:gridCol>
              </a:tblGrid>
              <a:tr h="370840">
                <a:tc>
                  <a:txBody>
                    <a:bodyPr/>
                    <a:lstStyle/>
                    <a:p>
                      <a:pPr algn="r" rtl="1"/>
                      <a:endParaRPr lang="en-US" dirty="0"/>
                    </a:p>
                  </a:txBody>
                  <a:tcPr>
                    <a:lnR w="28575" cap="flat" cmpd="sng" algn="ctr">
                      <a:solidFill>
                        <a:schemeClr val="bg1"/>
                      </a:solidFill>
                      <a:prstDash val="solid"/>
                      <a:round/>
                      <a:headEnd type="none" w="med" len="med"/>
                      <a:tailEnd type="none" w="med" len="med"/>
                    </a:lnR>
                    <a:noFill/>
                  </a:tcPr>
                </a:tc>
                <a:tc>
                  <a:txBody>
                    <a:bodyPr/>
                    <a:lstStyle/>
                    <a:p>
                      <a:pPr algn="r" rtl="1"/>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r" rtl="1"/>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r" rtl="1"/>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rtl="1"/>
                      <a:r>
                        <a:rPr lang="ar" dirty="0"/>
                        <a:t>النفط (€)</a:t>
                      </a:r>
                      <a:endParaRPr lang="en-US" dirty="0"/>
                    </a:p>
                  </a:txBody>
                  <a:tcPr>
                    <a:lnR w="28575" cap="flat" cmpd="sng" algn="ctr">
                      <a:solidFill>
                        <a:schemeClr val="bg1"/>
                      </a:solidFill>
                      <a:prstDash val="solid"/>
                      <a:round/>
                      <a:headEnd type="none" w="med" len="med"/>
                      <a:tailEnd type="none" w="med" len="med"/>
                    </a:lnR>
                    <a:noFill/>
                  </a:tcPr>
                </a:tc>
                <a:tc>
                  <a:txBody>
                    <a:bodyPr/>
                    <a:lstStyle/>
                    <a:p>
                      <a:pPr algn="r" rtl="1"/>
                      <a:r>
                        <a:rPr lang="ar" dirty="0"/>
                        <a:t>18123</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rtl="1"/>
                      <a:r>
                        <a:rPr lang="ar" dirty="0"/>
                        <a:t>22204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rtl="1"/>
                      <a:r>
                        <a:rPr lang="ar" dirty="0"/>
                        <a:t>21138</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rtl="1"/>
                      <a:r>
                        <a:rPr lang="ar" dirty="0"/>
                        <a:t>الكهرباء (€)</a:t>
                      </a:r>
                      <a:endParaRPr lang="en-US" dirty="0"/>
                    </a:p>
                  </a:txBody>
                  <a:tcPr>
                    <a:lnR w="28575" cap="flat" cmpd="sng" algn="ctr">
                      <a:solidFill>
                        <a:schemeClr val="bg1"/>
                      </a:solidFill>
                      <a:prstDash val="solid"/>
                      <a:round/>
                      <a:headEnd type="none" w="med" len="med"/>
                      <a:tailEnd type="none" w="med" len="med"/>
                    </a:lnR>
                    <a:noFill/>
                  </a:tcPr>
                </a:tc>
                <a:tc>
                  <a:txBody>
                    <a:bodyPr/>
                    <a:lstStyle/>
                    <a:p>
                      <a:pPr algn="r" rtl="1"/>
                      <a:r>
                        <a:rPr lang="ar" dirty="0"/>
                        <a:t>8214</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rtl="1"/>
                      <a:r>
                        <a:rPr lang="ar" dirty="0"/>
                        <a:t> 11548</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r" rtl="1"/>
                      <a:r>
                        <a:rPr lang="ar" dirty="0"/>
                        <a:t> 10256</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3384605"/>
            <a:ext cx="3129127" cy="2458568"/>
          </a:xfrm>
          <a:prstGeom prst="rect">
            <a:avLst/>
          </a:prstGeom>
        </p:spPr>
      </p:pic>
      <p:sp>
        <p:nvSpPr>
          <p:cNvPr id="17"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1420368" y="1357074"/>
            <a:ext cx="7382256" cy="429444"/>
          </a:xfrm>
        </p:spPr>
        <p:txBody>
          <a:bodyPr>
            <a:noAutofit/>
          </a:bodyPr>
          <a:lstStyle/>
          <a:p>
            <a:pPr marL="0" indent="0" algn="ctr" rtl="1">
              <a:buNone/>
            </a:pPr>
            <a:r>
              <a:rPr lang="ar" sz="2000" b="1" dirty="0">
                <a:cs typeface="Calibri" panose="020F0502020204030204" pitchFamily="34" charset="0"/>
              </a:rPr>
              <a:t>السنوية للوقود (الزيت) والكهرباء المسلمة للمبنى</a:t>
            </a:r>
          </a:p>
        </p:txBody>
      </p:sp>
      <p:sp>
        <p:nvSpPr>
          <p:cNvPr id="18" name="Segnaposto contenuto 2">
            <a:extLst>
              <a:ext uri="{FF2B5EF4-FFF2-40B4-BE49-F238E27FC236}">
                <a16:creationId xmlns:a16="http://schemas.microsoft.com/office/drawing/2014/main" id="{86F2EB93-A63A-4210-B86A-E5FCAD7D8D7F}"/>
              </a:ext>
            </a:extLst>
          </p:cNvPr>
          <p:cNvSpPr txBox="1">
            <a:spLocks/>
          </p:cNvSpPr>
          <p:nvPr/>
        </p:nvSpPr>
        <p:spPr>
          <a:xfrm>
            <a:off x="457200" y="2961125"/>
            <a:ext cx="3129127"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ar" sz="2000" b="1" dirty="0">
                <a:cs typeface="Calibri" panose="020F0502020204030204" pitchFamily="34" charset="0"/>
              </a:rPr>
              <a:t>خطة </a:t>
            </a:r>
            <a:r>
              <a:rPr lang="ar-JO" sz="2000" b="1" dirty="0">
                <a:cs typeface="Calibri" panose="020F0502020204030204" pitchFamily="34" charset="0"/>
              </a:rPr>
              <a:t>طابق</a:t>
            </a:r>
            <a:r>
              <a:rPr lang="ar" sz="2000" b="1" dirty="0">
                <a:cs typeface="Calibri" panose="020F0502020204030204" pitchFamily="34" charset="0"/>
              </a:rPr>
              <a:t> نموذجية</a:t>
            </a:r>
          </a:p>
        </p:txBody>
      </p:sp>
      <p:sp>
        <p:nvSpPr>
          <p:cNvPr id="19" name="Rectangle 18"/>
          <p:cNvSpPr/>
          <p:nvPr/>
        </p:nvSpPr>
        <p:spPr>
          <a:xfrm>
            <a:off x="4426582" y="5124119"/>
            <a:ext cx="4572000" cy="584775"/>
          </a:xfrm>
          <a:prstGeom prst="rect">
            <a:avLst/>
          </a:prstGeom>
        </p:spPr>
        <p:txBody>
          <a:bodyPr>
            <a:spAutoFit/>
          </a:bodyPr>
          <a:lstStyle/>
          <a:p>
            <a:pPr lvl="0" algn="r" rtl="1">
              <a:spcBef>
                <a:spcPts val="600"/>
              </a:spcBef>
              <a:spcAft>
                <a:spcPts val="1200"/>
              </a:spcAft>
            </a:pPr>
            <a:r>
              <a:rPr lang="ar" sz="1600" i="1" dirty="0">
                <a:solidFill>
                  <a:prstClr val="black"/>
                </a:solidFill>
                <a:cs typeface="Calibri" panose="020F0502020204030204" pitchFamily="34" charset="0"/>
              </a:rPr>
              <a:t>تم التحقق من مخططات الطوابق خلال عملية تدقيق طاقة قصيرة للمبنى ويمكن استخدامها لتقدير المساحة الأرضية المفيدة للمبنى</a:t>
            </a:r>
          </a:p>
        </p:txBody>
      </p:sp>
      <p:pic>
        <p:nvPicPr>
          <p:cNvPr id="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1538" y="5124119"/>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900" y="214332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u="sng" dirty="0">
              <a:solidFill>
                <a:srgbClr val="1A965E"/>
              </a:solidFill>
            </a:endParaRPr>
          </a:p>
        </p:txBody>
      </p:sp>
      <p:sp>
        <p:nvSpPr>
          <p:cNvPr id="14" name="Rectangle 13"/>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pic>
        <p:nvPicPr>
          <p:cNvPr id="13"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607" y="2565133"/>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p:nvSpPr>
        <p:spPr>
          <a:xfrm>
            <a:off x="4075485" y="3375414"/>
            <a:ext cx="4572000" cy="984885"/>
          </a:xfrm>
          <a:prstGeom prst="rect">
            <a:avLst/>
          </a:prstGeom>
        </p:spPr>
        <p:txBody>
          <a:bodyPr>
            <a:spAutoFit/>
          </a:bodyPr>
          <a:lstStyle/>
          <a:p>
            <a:pPr marL="342900" lvl="0" indent="-342900">
              <a:lnSpc>
                <a:spcPct val="80000"/>
              </a:lnSpc>
              <a:spcAft>
                <a:spcPts val="600"/>
              </a:spcAft>
              <a:buFont typeface="Arial" panose="020B0604020202020204" pitchFamily="34" charset="0"/>
              <a:buChar char="•"/>
            </a:pPr>
            <a:r>
              <a:rPr lang="ar" sz="2000" b="1" dirty="0">
                <a:solidFill>
                  <a:prstClr val="black"/>
                </a:solidFill>
                <a:latin typeface="Calibri" panose="020F0502020204030204" pitchFamily="34" charset="0"/>
                <a:cs typeface="Calibri" panose="020F0502020204030204" pitchFamily="34" charset="0"/>
              </a:rPr>
              <a:t>أيام العمل السنوية </a:t>
            </a:r>
            <a:r>
              <a:rPr lang="ar" sz="2000" dirty="0">
                <a:solidFill>
                  <a:prstClr val="black"/>
                </a:solidFill>
                <a:latin typeface="Calibri" panose="020F0502020204030204" pitchFamily="34" charset="0"/>
                <a:cs typeface="Calibri" panose="020F0502020204030204" pitchFamily="34" charset="0"/>
              </a:rPr>
              <a:t>: 201</a:t>
            </a:r>
          </a:p>
          <a:p>
            <a:pPr marL="342900" lvl="0" indent="-342900">
              <a:lnSpc>
                <a:spcPct val="80000"/>
              </a:lnSpc>
              <a:spcAft>
                <a:spcPts val="600"/>
              </a:spcAft>
              <a:buFont typeface="Arial" panose="020B0604020202020204" pitchFamily="34" charset="0"/>
              <a:buChar char="•"/>
            </a:pPr>
            <a:r>
              <a:rPr lang="ar" sz="2000" b="1" dirty="0">
                <a:latin typeface="Calibri" panose="020F0502020204030204" pitchFamily="34" charset="0"/>
                <a:cs typeface="Calibri" panose="020F0502020204030204" pitchFamily="34" charset="0"/>
              </a:rPr>
              <a:t>عدد الموظفين </a:t>
            </a:r>
            <a:r>
              <a:rPr lang="ar" sz="2000" dirty="0">
                <a:solidFill>
                  <a:prstClr val="black"/>
                </a:solidFill>
                <a:latin typeface="Calibri" panose="020F0502020204030204" pitchFamily="34" charset="0"/>
                <a:cs typeface="Calibri" panose="020F0502020204030204" pitchFamily="34" charset="0"/>
              </a:rPr>
              <a:t>: 8</a:t>
            </a:r>
          </a:p>
          <a:p>
            <a:pPr marL="342900" lvl="0" indent="-342900">
              <a:lnSpc>
                <a:spcPct val="80000"/>
              </a:lnSpc>
              <a:spcAft>
                <a:spcPts val="600"/>
              </a:spcAft>
              <a:buFont typeface="Arial" panose="020B0604020202020204" pitchFamily="34" charset="0"/>
              <a:buChar char="•"/>
            </a:pPr>
            <a:r>
              <a:rPr lang="ar" sz="2000" b="1" dirty="0">
                <a:latin typeface="Calibri" panose="020F0502020204030204" pitchFamily="34" charset="0"/>
                <a:cs typeface="Calibri" panose="020F0502020204030204" pitchFamily="34" charset="0"/>
              </a:rPr>
              <a:t>عدد الزوار </a:t>
            </a:r>
            <a:r>
              <a:rPr lang="ar" sz="2000" b="1" dirty="0">
                <a:solidFill>
                  <a:prstClr val="black"/>
                </a:solidFill>
                <a:latin typeface="Calibri" panose="020F0502020204030204" pitchFamily="34" charset="0"/>
                <a:cs typeface="Calibri" panose="020F0502020204030204" pitchFamily="34" charset="0"/>
              </a:rPr>
              <a:t>السنوي : </a:t>
            </a:r>
            <a:r>
              <a:rPr lang="ar" sz="2000" b="1" dirty="0">
                <a:latin typeface="Calibri" panose="020F0502020204030204" pitchFamily="34" charset="0"/>
                <a:cs typeface="Calibri" panose="020F0502020204030204" pitchFamily="34" charset="0"/>
              </a:rPr>
              <a:t>~ </a:t>
            </a:r>
            <a:r>
              <a:rPr lang="ar" sz="2000" dirty="0">
                <a:solidFill>
                  <a:prstClr val="black"/>
                </a:solidFill>
                <a:latin typeface="Calibri" panose="020F0502020204030204" pitchFamily="34" charset="0"/>
                <a:cs typeface="Calibri" panose="020F0502020204030204" pitchFamily="34" charset="0"/>
              </a:rPr>
              <a:t>2 . 000</a:t>
            </a:r>
            <a:endParaRPr lang="en-US" sz="2000" dirty="0">
              <a:solidFill>
                <a:prstClr val="black"/>
              </a:solidFill>
              <a:latin typeface="Calibri" panose="020F0502020204030204" pitchFamily="34" charset="0"/>
              <a:cs typeface="Calibri" panose="020F0502020204030204" pitchFamily="34" charset="0"/>
            </a:endParaRPr>
          </a:p>
        </p:txBody>
      </p:sp>
      <p:sp>
        <p:nvSpPr>
          <p:cNvPr id="23" name="TextBox 22"/>
          <p:cNvSpPr txBox="1"/>
          <p:nvPr/>
        </p:nvSpPr>
        <p:spPr>
          <a:xfrm>
            <a:off x="584755" y="4041605"/>
            <a:ext cx="2818849" cy="707886"/>
          </a:xfrm>
          <a:prstGeom prst="rect">
            <a:avLst/>
          </a:prstGeom>
          <a:noFill/>
        </p:spPr>
        <p:txBody>
          <a:bodyPr wrap="none" rtlCol="0">
            <a:spAutoFit/>
          </a:bodyPr>
          <a:lstStyle/>
          <a:p>
            <a:pPr algn="ctr"/>
            <a:r>
              <a:rPr lang="ar" sz="2000" dirty="0"/>
              <a:t>مساحة </a:t>
            </a:r>
            <a:endParaRPr lang="en-US" sz="2000" dirty="0"/>
          </a:p>
          <a:p>
            <a:pPr algn="ctr"/>
            <a:r>
              <a:rPr lang="ar" sz="2000" b="1" dirty="0"/>
              <a:t>1242 م </a:t>
            </a:r>
            <a:r>
              <a:rPr lang="ar" sz="2000" b="1" baseline="30000" dirty="0"/>
              <a:t>2</a:t>
            </a:r>
            <a:endParaRPr lang="en-US" sz="2000" b="1" baseline="30000" dirty="0"/>
          </a:p>
        </p:txBody>
      </p:sp>
      <p:sp>
        <p:nvSpPr>
          <p:cNvPr id="24" name="Rectangle 23">
            <a:extLst>
              <a:ext uri="{FF2B5EF4-FFF2-40B4-BE49-F238E27FC236}">
                <a16:creationId xmlns:a16="http://schemas.microsoft.com/office/drawing/2014/main" id="{660FF806-D0DE-49F2-8B3B-B0A82B638F9F}"/>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769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7564" y="4529876"/>
            <a:ext cx="2331904" cy="154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849425" y="961111"/>
            <a:ext cx="2228139" cy="506375"/>
          </a:xfrm>
        </p:spPr>
        <p:txBody>
          <a:bodyPr>
            <a:noAutofit/>
          </a:bodyPr>
          <a:lstStyle/>
          <a:p>
            <a:pPr marL="0" indent="0">
              <a:buNone/>
            </a:pPr>
            <a:r>
              <a:rPr lang="ar" sz="2000" b="1" dirty="0">
                <a:cs typeface="Calibri" panose="020F0502020204030204" pitchFamily="34" charset="0"/>
              </a:rPr>
              <a:t>تكلفة الطاقة السنوية</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20619" y="6543675"/>
            <a:ext cx="2133600" cy="314325"/>
          </a:xfrm>
        </p:spPr>
        <p:txBody>
          <a:bodyPr/>
          <a:lstStyle/>
          <a:p>
            <a:fld id="{243FB592-B9A9-49AA-A86F-4031F7B97808}" type="slidenum">
              <a:rPr lang="en-US" smtClean="0"/>
              <a:t>14</a:t>
            </a:fld>
            <a:endParaRPr lang="en-US" dirty="0"/>
          </a:p>
        </p:txBody>
      </p:sp>
      <mc:AlternateContent xmlns:mc="http://schemas.openxmlformats.org/markup-compatibility/2006">
        <mc:Choice xmlns:a14="http://schemas.microsoft.com/office/drawing/2010/main" Requires="a14">
          <p:sp>
            <p:nvSpPr>
              <p:cNvPr id="33" name="Segnaposto contenuto 2">
                <a:extLst>
                  <a:ext uri="{FF2B5EF4-FFF2-40B4-BE49-F238E27FC236}">
                    <a16:creationId xmlns:a16="http://schemas.microsoft.com/office/drawing/2014/main" id="{86F2EB93-A63A-4210-B86A-E5FCAD7D8D7F}"/>
                  </a:ext>
                </a:extLst>
              </p:cNvPr>
              <p:cNvSpPr txBox="1">
                <a:spLocks/>
              </p:cNvSpPr>
              <p:nvPr/>
            </p:nvSpPr>
            <p:spPr>
              <a:xfrm>
                <a:off x="914399" y="1573308"/>
                <a:ext cx="8068891" cy="14842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dirty="0">
                    <a:cs typeface="Calibri" panose="020F0502020204030204" pitchFamily="34" charset="0"/>
                  </a:rPr>
                  <a:t>متوسط تكلفة الطاقة السنوية لزيت الوقود:</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b="0" i="1" smtClean="0">
                            <a:latin typeface="Cambria Math"/>
                          </a:rPr>
                          <m:t>18</m:t>
                        </m:r>
                        <m:r>
                          <a:rPr lang="el-GR" sz="2000" b="0" i="1" smtClean="0">
                            <a:latin typeface="Cambria Math"/>
                          </a:rPr>
                          <m:t>.</m:t>
                        </m:r>
                        <m:r>
                          <a:rPr lang="el-GR" sz="2000" b="0" i="1" smtClean="0">
                            <a:latin typeface="Cambria Math"/>
                          </a:rPr>
                          <m:t>123</m:t>
                        </m:r>
                        <m:r>
                          <a:rPr lang="en-US" sz="2000" i="1">
                            <a:latin typeface="Cambria Math"/>
                          </a:rPr>
                          <m:t>+</m:t>
                        </m:r>
                        <m:r>
                          <a:rPr lang="el-GR" sz="2000" b="0" i="1" smtClean="0">
                            <a:latin typeface="Cambria Math"/>
                          </a:rPr>
                          <m:t>22</m:t>
                        </m:r>
                        <m:r>
                          <a:rPr lang="el-GR" sz="2000" b="0" i="1" smtClean="0">
                            <a:latin typeface="Cambria Math"/>
                          </a:rPr>
                          <m:t>.</m:t>
                        </m:r>
                        <m:r>
                          <a:rPr lang="el-GR" sz="2000" b="0" i="1" smtClean="0">
                            <a:latin typeface="Cambria Math"/>
                          </a:rPr>
                          <m:t>204</m:t>
                        </m:r>
                        <m:r>
                          <a:rPr lang="en-US" sz="2000" i="1">
                            <a:latin typeface="Cambria Math"/>
                          </a:rPr>
                          <m:t>+</m:t>
                        </m:r>
                        <m:r>
                          <a:rPr lang="el-GR" sz="2000" b="0" i="1" smtClean="0">
                            <a:latin typeface="Cambria Math"/>
                          </a:rPr>
                          <m:t>21</m:t>
                        </m:r>
                        <m:r>
                          <a:rPr lang="el-GR" sz="2000" b="0" i="1" smtClean="0">
                            <a:latin typeface="Cambria Math"/>
                          </a:rPr>
                          <m:t>.</m:t>
                        </m:r>
                        <m:r>
                          <a:rPr lang="el-GR" sz="2000" b="0" i="1" smtClean="0">
                            <a:latin typeface="Cambria Math"/>
                          </a:rPr>
                          <m:t>138</m:t>
                        </m:r>
                        <m:r>
                          <a:rPr lang="en-US" sz="2000" i="1">
                            <a:latin typeface="Cambria Math"/>
                          </a:rPr>
                          <m:t>)</m:t>
                        </m:r>
                      </m:num>
                      <m:den>
                        <m:r>
                          <a:rPr lang="en-US" sz="2000" i="1">
                            <a:latin typeface="Cambria Math"/>
                          </a:rPr>
                          <m:t>3</m:t>
                        </m:r>
                      </m:den>
                    </m:f>
                  </m:oMath>
                </a14:m>
                <a:r>
                  <a:rPr lang="ar" sz="2000" dirty="0"/>
                  <a:t> = </a:t>
                </a:r>
                <a:r>
                  <a:rPr lang="ar" sz="2000" b="1" u="sng" dirty="0"/>
                  <a:t>20.488 يورو</a:t>
                </a:r>
                <a:endParaRPr lang="en-US" sz="2000" dirty="0"/>
              </a:p>
              <a:p>
                <a:pPr marL="0" indent="0" algn="r" rtl="1">
                  <a:buFont typeface="Arial" panose="020B0604020202020204" pitchFamily="34" charset="0"/>
                  <a:buNone/>
                </a:pPr>
                <a:endParaRPr lang="el-GR" sz="2000" b="1" dirty="0">
                  <a:cs typeface="Calibri" panose="020F0502020204030204" pitchFamily="34" charset="0"/>
                </a:endParaRPr>
              </a:p>
              <a:p>
                <a:pPr marL="0" indent="0" algn="r" rtl="1">
                  <a:buNone/>
                </a:pPr>
                <a:r>
                  <a:rPr lang="ar" sz="2000" dirty="0">
                    <a:cs typeface="Calibri" panose="020F0502020204030204" pitchFamily="34" charset="0"/>
                  </a:rPr>
                  <a:t>متوسط تكلفة الطاقة السنوية للكهرباء :</a:t>
                </a:r>
                <a14:m>
                  <m:oMath xmlns:m="http://schemas.openxmlformats.org/officeDocument/2006/math">
                    <m:f>
                      <m:fPr>
                        <m:ctrlPr>
                          <a:rPr lang="en-US" sz="2000" i="1">
                            <a:latin typeface="Cambria Math" panose="02040503050406030204" pitchFamily="18" charset="0"/>
                          </a:rPr>
                        </m:ctrlPr>
                      </m:fPr>
                      <m:num>
                        <m:r>
                          <a:rPr lang="en-US" sz="2000" i="1">
                            <a:latin typeface="Cambria Math"/>
                          </a:rPr>
                          <m:t>(</m:t>
                        </m:r>
                        <m:r>
                          <a:rPr lang="el-GR" sz="2000" i="1">
                            <a:latin typeface="Cambria Math"/>
                          </a:rPr>
                          <m:t>8</m:t>
                        </m:r>
                        <m:r>
                          <a:rPr lang="el-GR" sz="2000" i="1">
                            <a:latin typeface="Cambria Math"/>
                          </a:rPr>
                          <m:t>.</m:t>
                        </m:r>
                        <m:r>
                          <a:rPr lang="el-GR" sz="2000" b="0" i="1" smtClean="0">
                            <a:latin typeface="Cambria Math"/>
                          </a:rPr>
                          <m:t>214</m:t>
                        </m:r>
                        <m:r>
                          <a:rPr lang="el-GR" sz="2000" b="0" i="1" smtClean="0">
                            <a:latin typeface="Cambria Math"/>
                          </a:rPr>
                          <m:t>+</m:t>
                        </m:r>
                        <m:r>
                          <a:rPr lang="el-GR" sz="2000" b="0" i="1" smtClean="0">
                            <a:latin typeface="Cambria Math"/>
                          </a:rPr>
                          <m:t>11</m:t>
                        </m:r>
                        <m:r>
                          <a:rPr lang="el-GR" sz="2000" b="0" i="1" smtClean="0">
                            <a:latin typeface="Cambria Math"/>
                          </a:rPr>
                          <m:t>.</m:t>
                        </m:r>
                        <m:r>
                          <a:rPr lang="el-GR" sz="2000" b="0" i="1" smtClean="0">
                            <a:latin typeface="Cambria Math"/>
                          </a:rPr>
                          <m:t>548</m:t>
                        </m:r>
                        <m:r>
                          <a:rPr lang="en-US" sz="2000" i="1">
                            <a:latin typeface="Cambria Math"/>
                          </a:rPr>
                          <m:t>+</m:t>
                        </m:r>
                        <m:r>
                          <a:rPr lang="el-GR" sz="2000" b="0" i="1" smtClean="0">
                            <a:latin typeface="Cambria Math"/>
                          </a:rPr>
                          <m:t>10</m:t>
                        </m:r>
                        <m:r>
                          <a:rPr lang="el-GR" sz="2000" b="0" i="1" smtClean="0">
                            <a:latin typeface="Cambria Math"/>
                          </a:rPr>
                          <m:t>.</m:t>
                        </m:r>
                        <m:r>
                          <a:rPr lang="el-GR" sz="2000" b="0" i="1" smtClean="0">
                            <a:latin typeface="Cambria Math"/>
                          </a:rPr>
                          <m:t>256</m:t>
                        </m:r>
                        <m:r>
                          <a:rPr lang="en-US" sz="2000" i="1">
                            <a:latin typeface="Cambria Math"/>
                          </a:rPr>
                          <m:t>)</m:t>
                        </m:r>
                      </m:num>
                      <m:den>
                        <m:r>
                          <a:rPr lang="en-US" sz="2000" i="1">
                            <a:latin typeface="Cambria Math"/>
                          </a:rPr>
                          <m:t>3</m:t>
                        </m:r>
                      </m:den>
                    </m:f>
                  </m:oMath>
                </a14:m>
                <a:r>
                  <a:rPr lang="ar" sz="2000" dirty="0"/>
                  <a:t> = </a:t>
                </a:r>
                <a:r>
                  <a:rPr lang="ar" sz="2000" b="1" u="sng" dirty="0"/>
                  <a:t>10.006 يورو</a:t>
                </a:r>
                <a:endParaRPr lang="en-US" sz="2000" dirty="0"/>
              </a:p>
            </p:txBody>
          </p:sp>
        </mc:Choice>
        <mc:Fallback>
          <p:sp>
            <p:nvSpPr>
              <p:cNvPr id="33"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914399" y="1573308"/>
                <a:ext cx="8068891" cy="1484218"/>
              </a:xfrm>
              <a:prstGeom prst="rect">
                <a:avLst/>
              </a:prstGeom>
              <a:blipFill>
                <a:blip r:embed="rId3"/>
                <a:stretch>
                  <a:fillRect r="-680"/>
                </a:stretch>
              </a:blipFill>
            </p:spPr>
            <p:txBody>
              <a:bodyPr/>
              <a:lstStyle/>
              <a:p>
                <a:r>
                  <a:rPr lang="en-US">
                    <a:noFill/>
                  </a:rPr>
                  <a:t> </a:t>
                </a:r>
              </a:p>
            </p:txBody>
          </p:sp>
        </mc:Fallback>
      </mc:AlternateContent>
      <p:pic>
        <p:nvPicPr>
          <p:cNvPr id="35"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399" y="2583829"/>
            <a:ext cx="277926" cy="448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Segnaposto contenuto 2">
            <a:extLst>
              <a:ext uri="{FF2B5EF4-FFF2-40B4-BE49-F238E27FC236}">
                <a16:creationId xmlns:a16="http://schemas.microsoft.com/office/drawing/2014/main" id="{86F2EB93-A63A-4210-B86A-E5FCAD7D8D7F}"/>
              </a:ext>
            </a:extLst>
          </p:cNvPr>
          <p:cNvSpPr txBox="1">
            <a:spLocks/>
          </p:cNvSpPr>
          <p:nvPr/>
        </p:nvSpPr>
        <p:spPr>
          <a:xfrm>
            <a:off x="2849425" y="4139307"/>
            <a:ext cx="2691436" cy="5063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sz="2000" b="1" dirty="0">
                <a:cs typeface="Calibri" panose="020F0502020204030204" pitchFamily="34" charset="0"/>
              </a:rPr>
              <a:t>السنوية لكل مساحة </a:t>
            </a:r>
            <a:endParaRPr lang="en-US" sz="2000" b="1" dirty="0">
              <a:cs typeface="Calibri" panose="020F0502020204030204" pitchFamily="34" charset="0"/>
            </a:endParaRPr>
          </a:p>
        </p:txBody>
      </p:sp>
      <mc:AlternateContent xmlns:mc="http://schemas.openxmlformats.org/markup-compatibility/2006">
        <mc:Choice xmlns:a14="http://schemas.microsoft.com/office/drawing/2010/main" Requires="a14">
          <p:sp>
            <p:nvSpPr>
              <p:cNvPr id="38" name="Segnaposto contenuto 2">
                <a:extLst>
                  <a:ext uri="{FF2B5EF4-FFF2-40B4-BE49-F238E27FC236}">
                    <a16:creationId xmlns:a16="http://schemas.microsoft.com/office/drawing/2014/main" id="{86F2EB93-A63A-4210-B86A-E5FCAD7D8D7F}"/>
                  </a:ext>
                </a:extLst>
              </p:cNvPr>
              <p:cNvSpPr txBox="1">
                <a:spLocks/>
              </p:cNvSpPr>
              <p:nvPr/>
            </p:nvSpPr>
            <p:spPr>
              <a:xfrm>
                <a:off x="1872362" y="5021853"/>
                <a:ext cx="6141880" cy="5803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rtl="1">
                  <a:buNone/>
                </a:pPr>
                <a:r>
                  <a:rPr lang="ar" dirty="0">
                    <a:cs typeface="Calibri" panose="020F0502020204030204" pitchFamily="34" charset="0"/>
                  </a:rPr>
                  <a:t> </a:t>
                </a:r>
                <a14:m>
                  <m:oMath xmlns:m="http://schemas.openxmlformats.org/officeDocument/2006/math">
                    <m:f>
                      <m:fPr>
                        <m:ctrlPr>
                          <a:rPr lang="en-US" sz="2800" i="1">
                            <a:latin typeface="Cambria Math" panose="02040503050406030204" pitchFamily="18" charset="0"/>
                          </a:rPr>
                        </m:ctrlPr>
                      </m:fPr>
                      <m:num>
                        <m:d>
                          <m:dPr>
                            <m:ctrlPr>
                              <a:rPr lang="en-US" sz="2800" b="0" i="1" smtClean="0">
                                <a:latin typeface="Cambria Math" panose="02040503050406030204" pitchFamily="18" charset="0"/>
                              </a:rPr>
                            </m:ctrlPr>
                          </m:dPr>
                          <m:e>
                            <m:r>
                              <a:rPr lang="el-GR" sz="2800" b="0" i="0" smtClean="0">
                                <a:latin typeface="Cambria Math"/>
                              </a:rPr>
                              <m:t>20</m:t>
                            </m:r>
                            <m:r>
                              <a:rPr lang="el-GR" sz="2800" b="0" i="0" smtClean="0">
                                <a:latin typeface="Cambria Math"/>
                              </a:rPr>
                              <m:t>.</m:t>
                            </m:r>
                            <m:r>
                              <a:rPr lang="el-GR" sz="2800" b="0" i="0" smtClean="0">
                                <a:latin typeface="Cambria Math"/>
                              </a:rPr>
                              <m:t>488</m:t>
                            </m:r>
                            <m:r>
                              <a:rPr lang="en-US" sz="2800" i="0">
                                <a:latin typeface="Cambria Math"/>
                              </a:rPr>
                              <m:t>+</m:t>
                            </m:r>
                            <m:r>
                              <a:rPr lang="el-GR" sz="2800" b="0" i="0" smtClean="0">
                                <a:latin typeface="Cambria Math"/>
                              </a:rPr>
                              <m:t>10</m:t>
                            </m:r>
                            <m:r>
                              <a:rPr lang="el-GR" sz="2800" b="0" i="0" smtClean="0">
                                <a:latin typeface="Cambria Math"/>
                              </a:rPr>
                              <m:t>.</m:t>
                            </m:r>
                            <m:r>
                              <a:rPr lang="el-GR" sz="2800" b="0" i="0" smtClean="0">
                                <a:latin typeface="Cambria Math"/>
                              </a:rPr>
                              <m:t>006</m:t>
                            </m:r>
                          </m:e>
                        </m:d>
                        <m:r>
                          <a:rPr lang="en-US" sz="2800" b="0" i="0" smtClean="0">
                            <a:latin typeface="Cambria Math"/>
                          </a:rPr>
                          <m:t>€</m:t>
                        </m:r>
                      </m:num>
                      <m:den>
                        <m:r>
                          <a:rPr lang="el-GR" sz="2800" b="0" i="0" smtClean="0">
                            <a:latin typeface="Cambria Math"/>
                          </a:rPr>
                          <m:t>1</m:t>
                        </m:r>
                        <m:r>
                          <a:rPr lang="el-GR" sz="2800" b="0" i="0" smtClean="0">
                            <a:latin typeface="Cambria Math"/>
                          </a:rPr>
                          <m:t>.</m:t>
                        </m:r>
                        <m:r>
                          <a:rPr lang="el-GR" sz="2800" b="0" i="0" smtClean="0">
                            <a:latin typeface="Cambria Math"/>
                          </a:rPr>
                          <m:t>242</m:t>
                        </m:r>
                        <m:r>
                          <a:rPr lang="el-GR" sz="2800" b="0" i="0" smtClean="0">
                            <a:latin typeface="Cambria Math"/>
                          </a:rPr>
                          <m:t> </m:t>
                        </m:r>
                        <m:r>
                          <m:rPr>
                            <m:sty m:val="p"/>
                          </m:rPr>
                          <a:rPr lang="en-US" sz="2800" b="0" i="0" smtClean="0">
                            <a:latin typeface="Cambria Math"/>
                          </a:rPr>
                          <m:t>m</m:t>
                        </m:r>
                        <m:r>
                          <a:rPr lang="en-US" sz="2800" b="0" i="0" baseline="30000" smtClean="0">
                            <a:latin typeface="Cambria Math"/>
                          </a:rPr>
                          <m:t>2</m:t>
                        </m:r>
                      </m:den>
                    </m:f>
                  </m:oMath>
                </a14:m>
                <a:r>
                  <a:rPr lang="ar" dirty="0"/>
                  <a:t> = </a:t>
                </a:r>
                <a:r>
                  <a:rPr lang="ar" sz="2800" b="1" u="sng" dirty="0">
                    <a:solidFill>
                      <a:srgbClr val="FF0000"/>
                    </a:solidFill>
                    <a:effectLst>
                      <a:outerShdw blurRad="38100" dist="38100" dir="2700000" algn="tl">
                        <a:srgbClr val="000000">
                          <a:alpha val="43137"/>
                        </a:srgbClr>
                      </a:outerShdw>
                    </a:effectLst>
                  </a:rPr>
                  <a:t>24.55 يورو / م </a:t>
                </a:r>
                <a:r>
                  <a:rPr lang="ar" sz="2800" b="1" u="sng" baseline="30000" dirty="0">
                    <a:solidFill>
                      <a:srgbClr val="FF0000"/>
                    </a:solidFill>
                    <a:effectLst>
                      <a:outerShdw blurRad="38100" dist="38100" dir="2700000" algn="tl">
                        <a:srgbClr val="000000">
                          <a:alpha val="43137"/>
                        </a:srgbClr>
                      </a:outerShdw>
                    </a:effectLst>
                  </a:rPr>
                  <a:t>2 </a:t>
                </a:r>
                <a:r>
                  <a:rPr lang="ar" sz="2800" b="1" u="sng" dirty="0">
                    <a:solidFill>
                      <a:srgbClr val="FF0000"/>
                    </a:solidFill>
                    <a:effectLst>
                      <a:outerShdw blurRad="38100" dist="38100" dir="2700000" algn="tl">
                        <a:srgbClr val="000000">
                          <a:alpha val="43137"/>
                        </a:srgbClr>
                      </a:outerShdw>
                    </a:effectLst>
                  </a:rPr>
                  <a:t>/ </a:t>
                </a:r>
                <a:r>
                  <a:rPr lang="ar" sz="2800" b="1" u="sng" dirty="0" err="1">
                    <a:solidFill>
                      <a:srgbClr val="FF0000"/>
                    </a:solidFill>
                    <a:effectLst>
                      <a:outerShdw blurRad="38100" dist="38100" dir="2700000" algn="tl">
                        <a:srgbClr val="000000">
                          <a:alpha val="43137"/>
                        </a:srgbClr>
                      </a:outerShdw>
                    </a:effectLst>
                  </a:rPr>
                  <a:t>سنة</a:t>
                </a:r>
                <a:endParaRPr lang="en-US" sz="2800" u="sng" dirty="0">
                  <a:solidFill>
                    <a:srgbClr val="FF0000"/>
                  </a:solidFill>
                  <a:effectLst>
                    <a:outerShdw blurRad="38100" dist="38100" dir="2700000" algn="tl">
                      <a:srgbClr val="000000">
                        <a:alpha val="43137"/>
                      </a:srgbClr>
                    </a:outerShdw>
                  </a:effectLst>
                </a:endParaRPr>
              </a:p>
            </p:txBody>
          </p:sp>
        </mc:Choice>
        <mc:Fallback>
          <p:sp>
            <p:nvSpPr>
              <p:cNvPr id="38" name="Segnaposto contenuto 2">
                <a:extLst>
                  <a:ext uri="{FF2B5EF4-FFF2-40B4-BE49-F238E27FC236}">
                    <a16:creationId xmlns:a16="http://schemas.microsoft.com/office/drawing/2014/main" id="{86F2EB93-A63A-4210-B86A-E5FCAD7D8D7F}"/>
                  </a:ext>
                </a:extLst>
              </p:cNvPr>
              <p:cNvSpPr txBox="1">
                <a:spLocks noRot="1" noChangeAspect="1" noMove="1" noResize="1" noEditPoints="1" noAdjustHandles="1" noChangeArrowheads="1" noChangeShapeType="1" noTextEdit="1"/>
              </p:cNvSpPr>
              <p:nvPr/>
            </p:nvSpPr>
            <p:spPr>
              <a:xfrm>
                <a:off x="1872362" y="5021853"/>
                <a:ext cx="6141880" cy="580359"/>
              </a:xfrm>
              <a:prstGeom prst="rect">
                <a:avLst/>
              </a:prstGeom>
              <a:blipFill>
                <a:blip r:embed="rId5"/>
                <a:stretch>
                  <a:fillRect l="-2183" b="-45263"/>
                </a:stretch>
              </a:blipFill>
            </p:spPr>
            <p:txBody>
              <a:bodyPr/>
              <a:lstStyle/>
              <a:p>
                <a:r>
                  <a:rPr lang="en-US">
                    <a:noFill/>
                  </a:rPr>
                  <a:t> </a:t>
                </a:r>
              </a:p>
            </p:txBody>
          </p:sp>
        </mc:Fallback>
      </mc:AlternateContent>
      <p:sp>
        <p:nvSpPr>
          <p:cNvPr id="4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sp>
        <p:nvSpPr>
          <p:cNvPr id="11" name="Rectangle 10"/>
          <p:cNvSpPr/>
          <p:nvPr/>
        </p:nvSpPr>
        <p:spPr>
          <a:xfrm>
            <a:off x="8087419" y="90000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الخطوة 1</a:t>
            </a:r>
            <a:endParaRPr lang="el-GR" sz="2400" dirty="0"/>
          </a:p>
        </p:txBody>
      </p:sp>
      <p:pic>
        <p:nvPicPr>
          <p:cNvPr id="1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2729" y="1573144"/>
            <a:ext cx="327633" cy="415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8014242" y="3192270"/>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الخطوة 2</a:t>
            </a:r>
            <a:endParaRPr lang="el-GR" sz="2400" dirty="0"/>
          </a:p>
        </p:txBody>
      </p:sp>
      <p:sp>
        <p:nvSpPr>
          <p:cNvPr id="2" name="Rectangle 1"/>
          <p:cNvSpPr/>
          <p:nvPr/>
        </p:nvSpPr>
        <p:spPr>
          <a:xfrm>
            <a:off x="914399" y="3350401"/>
            <a:ext cx="6106220" cy="400110"/>
          </a:xfrm>
          <a:prstGeom prst="rect">
            <a:avLst/>
          </a:prstGeom>
        </p:spPr>
        <p:txBody>
          <a:bodyPr wrap="square">
            <a:spAutoFit/>
          </a:bodyPr>
          <a:lstStyle/>
          <a:p>
            <a:pPr algn="ctr" rtl="1"/>
            <a:r>
              <a:rPr lang="ar-JO" sz="2000" dirty="0"/>
              <a:t>طابق</a:t>
            </a:r>
            <a:r>
              <a:rPr lang="ar" sz="2000" dirty="0"/>
              <a:t> داخلي مفيدة : </a:t>
            </a:r>
            <a:r>
              <a:rPr lang="ar" sz="2000" b="1" dirty="0"/>
              <a:t>1242 م </a:t>
            </a:r>
            <a:r>
              <a:rPr lang="ar" sz="2000" b="1" baseline="30000" dirty="0"/>
              <a:t>2</a:t>
            </a:r>
          </a:p>
        </p:txBody>
      </p:sp>
      <p:sp>
        <p:nvSpPr>
          <p:cNvPr id="15" name="Rectangle 14"/>
          <p:cNvSpPr/>
          <p:nvPr/>
        </p:nvSpPr>
        <p:spPr>
          <a:xfrm>
            <a:off x="8014242" y="4068211"/>
            <a:ext cx="969048"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الخطوه 3</a:t>
            </a:r>
            <a:endParaRPr lang="el-GR" sz="2400" dirty="0"/>
          </a:p>
        </p:txBody>
      </p:sp>
      <p:sp>
        <p:nvSpPr>
          <p:cNvPr id="16" name="Rectangle 15">
            <a:extLst>
              <a:ext uri="{FF2B5EF4-FFF2-40B4-BE49-F238E27FC236}">
                <a16:creationId xmlns:a16="http://schemas.microsoft.com/office/drawing/2014/main" id="{AE21DD34-0981-40F2-9A7A-763FB0C0079A}"/>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5638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441909" y="1091783"/>
            <a:ext cx="8029737" cy="401809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0"/>
              </a:spcBef>
              <a:spcAft>
                <a:spcPts val="600"/>
              </a:spcAft>
              <a:buNone/>
            </a:pPr>
            <a:r>
              <a:rPr lang="ar" sz="2200" b="1" dirty="0"/>
              <a:t>معلومات غير ضرورية لحسابات تكلفة الطاقة </a:t>
            </a:r>
            <a:r>
              <a:rPr lang="ar" sz="2200" dirty="0"/>
              <a:t>:</a:t>
            </a:r>
            <a:endParaRPr lang="en-US" sz="2200" dirty="0"/>
          </a:p>
          <a:p>
            <a:pPr lvl="0" algn="r" rtl="1">
              <a:lnSpc>
                <a:spcPct val="80000"/>
              </a:lnSpc>
              <a:spcAft>
                <a:spcPts val="600"/>
              </a:spcAft>
            </a:pPr>
            <a:r>
              <a:rPr lang="ar" sz="2400" b="1" dirty="0">
                <a:solidFill>
                  <a:prstClr val="black"/>
                </a:solidFill>
                <a:latin typeface="Calibri" panose="020F0502020204030204" pitchFamily="34" charset="0"/>
                <a:cs typeface="Calibri" panose="020F0502020204030204" pitchFamily="34" charset="0"/>
              </a:rPr>
              <a:t>أيام</a:t>
            </a:r>
            <a:r>
              <a:rPr lang="ar-JO" sz="2400" b="1" dirty="0">
                <a:solidFill>
                  <a:prstClr val="black"/>
                </a:solidFill>
                <a:latin typeface="Calibri" panose="020F0502020204030204" pitchFamily="34" charset="0"/>
                <a:cs typeface="Calibri" panose="020F0502020204030204" pitchFamily="34" charset="0"/>
              </a:rPr>
              <a:t> العمل السنوية </a:t>
            </a:r>
            <a:r>
              <a:rPr lang="ar" sz="2400" b="1" dirty="0">
                <a:solidFill>
                  <a:prstClr val="black"/>
                </a:solidFill>
                <a:latin typeface="Calibri" panose="020F0502020204030204" pitchFamily="34" charset="0"/>
                <a:cs typeface="Calibri" panose="020F0502020204030204" pitchFamily="34" charset="0"/>
              </a:rPr>
              <a:t> </a:t>
            </a:r>
            <a:endParaRPr lang="en-US" sz="2400" dirty="0">
              <a:solidFill>
                <a:prstClr val="black"/>
              </a:solidFill>
              <a:latin typeface="Calibri" panose="020F0502020204030204" pitchFamily="34" charset="0"/>
              <a:cs typeface="Calibri" panose="020F0502020204030204" pitchFamily="34" charset="0"/>
            </a:endParaRPr>
          </a:p>
          <a:p>
            <a:pPr lvl="0" algn="r" rtl="1">
              <a:lnSpc>
                <a:spcPct val="80000"/>
              </a:lnSpc>
              <a:spcAft>
                <a:spcPts val="600"/>
              </a:spcAft>
            </a:pPr>
            <a:r>
              <a:rPr lang="ar" sz="2400" b="1" dirty="0">
                <a:latin typeface="Calibri" panose="020F0502020204030204" pitchFamily="34" charset="0"/>
                <a:cs typeface="Calibri" panose="020F0502020204030204" pitchFamily="34" charset="0"/>
              </a:rPr>
              <a:t>عدد الموظفين</a:t>
            </a:r>
            <a:endParaRPr lang="en-US" sz="2400" b="1" dirty="0">
              <a:latin typeface="Calibri" panose="020F0502020204030204" pitchFamily="34" charset="0"/>
              <a:cs typeface="Calibri" panose="020F0502020204030204" pitchFamily="34" charset="0"/>
            </a:endParaRPr>
          </a:p>
          <a:p>
            <a:pPr lvl="0" algn="r" rtl="1">
              <a:lnSpc>
                <a:spcPct val="80000"/>
              </a:lnSpc>
              <a:spcAft>
                <a:spcPts val="600"/>
              </a:spcAft>
            </a:pPr>
            <a:r>
              <a:rPr lang="ar-JO" sz="2400" b="1" dirty="0">
                <a:solidFill>
                  <a:prstClr val="black"/>
                </a:solidFill>
                <a:latin typeface="Calibri" panose="020F0502020204030204" pitchFamily="34" charset="0"/>
                <a:cs typeface="Calibri" panose="020F0502020204030204" pitchFamily="34" charset="0"/>
              </a:rPr>
              <a:t>العدد </a:t>
            </a:r>
            <a:r>
              <a:rPr lang="ar" sz="2400" b="1" dirty="0">
                <a:solidFill>
                  <a:prstClr val="black"/>
                </a:solidFill>
                <a:latin typeface="Calibri" panose="020F0502020204030204" pitchFamily="34" charset="0"/>
                <a:cs typeface="Calibri" panose="020F0502020204030204" pitchFamily="34" charset="0"/>
              </a:rPr>
              <a:t>السنوي </a:t>
            </a:r>
            <a:r>
              <a:rPr lang="ar" sz="2400" b="1" dirty="0">
                <a:latin typeface="Calibri" panose="020F0502020204030204" pitchFamily="34" charset="0"/>
                <a:cs typeface="Calibri" panose="020F0502020204030204" pitchFamily="34" charset="0"/>
              </a:rPr>
              <a:t>للزوار</a:t>
            </a:r>
            <a:endParaRPr lang="en-US" sz="22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15</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sp>
        <p:nvSpPr>
          <p:cNvPr id="7" name="Rectangle 6">
            <a:extLst>
              <a:ext uri="{FF2B5EF4-FFF2-40B4-BE49-F238E27FC236}">
                <a16:creationId xmlns:a16="http://schemas.microsoft.com/office/drawing/2014/main" id="{26B7AA8B-DB78-4EF1-AFAC-AF9DA7585866}"/>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9125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تمرين</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43040"/>
            <a:ext cx="2133600" cy="314960"/>
          </a:xfrm>
        </p:spPr>
        <p:txBody>
          <a:bodyPr/>
          <a:lstStyle/>
          <a:p>
            <a:fld id="{243FB592-B9A9-49AA-A86F-4031F7B97808}" type="slidenum">
              <a:rPr lang="en-US" smtClean="0"/>
              <a:t>16</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 و. 1 . 4 - </a:t>
            </a:r>
            <a:r>
              <a:rPr lang="ar" sz="2800" dirty="0"/>
              <a:t>تكلفة الطاقة</a:t>
            </a:r>
            <a:endParaRPr lang="it-IT" sz="2800" b="1" dirty="0">
              <a:solidFill>
                <a:schemeClr val="tx1">
                  <a:lumMod val="50000"/>
                  <a:lumOff val="50000"/>
                </a:schemeClr>
              </a:solidFill>
            </a:endParaRPr>
          </a:p>
        </p:txBody>
      </p:sp>
      <p:sp>
        <p:nvSpPr>
          <p:cNvPr id="7" name="Rectangle 6">
            <a:extLst>
              <a:ext uri="{FF2B5EF4-FFF2-40B4-BE49-F238E27FC236}">
                <a16:creationId xmlns:a16="http://schemas.microsoft.com/office/drawing/2014/main" id="{F9B78DB1-DCED-4753-9680-EB3B35010236}"/>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060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2725"/>
            <a:ext cx="2133600" cy="295275"/>
          </a:xfrm>
        </p:spPr>
        <p:txBody>
          <a:bodyPr/>
          <a:lstStyle/>
          <a:p>
            <a:fld id="{243FB592-B9A9-49AA-A86F-4031F7B97808}" type="slidenum">
              <a:rPr lang="en-US" smtClean="0"/>
              <a:t>17</a:t>
            </a:fld>
            <a:endParaRPr lang="en-US" dirty="0"/>
          </a:p>
        </p:txBody>
      </p:sp>
      <p:sp>
        <p:nvSpPr>
          <p:cNvPr id="10" name="Segnaposto contenuto 2">
            <a:extLst>
              <a:ext uri="{FF2B5EF4-FFF2-40B4-BE49-F238E27FC236}">
                <a16:creationId xmlns:a16="http://schemas.microsoft.com/office/drawing/2014/main" id="{86F2EB93-A63A-4210-B86A-E5FCAD7D8D7F}"/>
              </a:ext>
            </a:extLst>
          </p:cNvPr>
          <p:cNvSpPr txBox="1">
            <a:spLocks/>
          </p:cNvSpPr>
          <p:nvPr/>
        </p:nvSpPr>
        <p:spPr>
          <a:xfrm>
            <a:off x="431648" y="958292"/>
            <a:ext cx="8249898" cy="4525963"/>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600"/>
              </a:spcBef>
              <a:spcAft>
                <a:spcPts val="1200"/>
              </a:spcAft>
              <a:buNone/>
            </a:pPr>
            <a:r>
              <a:rPr lang="ar" sz="2000" dirty="0">
                <a:cs typeface="Calibri" panose="020F0502020204030204" pitchFamily="34" charset="0"/>
              </a:rPr>
              <a:t>يرتبط مبنى المكاتب الموجود في أثينا بشبكة الطاقة الرئيسية ويتم خدمته بواسطة غلاية تعمل بالغاز الطبيعي لتدفئة المساحات المركزية ومضخات حرارية لوحدة منفصلة للتبريد . المبنى غير مزود بتهوية ميكانيكية. يتم تقديم الماء الساخن المنزلي بواسطة سخانات المياه الكهربائية المحلية ذات التدفق المستمر ( </a:t>
            </a:r>
            <a:r>
              <a:rPr lang="ar" sz="2000" dirty="0" err="1">
                <a:cs typeface="Calibri" panose="020F0502020204030204" pitchFamily="34" charset="0"/>
              </a:rPr>
              <a:t>بدون خزان </a:t>
            </a:r>
            <a:r>
              <a:rPr lang="ar" sz="2000" dirty="0">
                <a:cs typeface="Calibri" panose="020F0502020204030204" pitchFamily="34" charset="0"/>
              </a:rPr>
              <a:t>).</a:t>
            </a:r>
            <a:endParaRPr lang="en-US" sz="2000" dirty="0">
              <a:solidFill>
                <a:prstClr val="black"/>
              </a:solidFill>
              <a:cs typeface="Calibri" panose="020F0502020204030204" pitchFamily="34" charset="0"/>
            </a:endParaRPr>
          </a:p>
          <a:p>
            <a:pPr marL="0" indent="0" algn="r" rtl="1">
              <a:spcBef>
                <a:spcPts val="600"/>
              </a:spcBef>
              <a:spcAft>
                <a:spcPts val="1200"/>
              </a:spcAft>
              <a:buNone/>
            </a:pPr>
            <a:r>
              <a:rPr lang="ar" sz="2000" b="1" i="1" dirty="0">
                <a:cs typeface="Calibri" panose="020F0502020204030204" pitchFamily="34" charset="0"/>
              </a:rPr>
              <a:t>Διαθέσιμα δεδομένα </a:t>
            </a:r>
            <a:r>
              <a:rPr lang="ar" sz="2000" i="1" dirty="0">
                <a:cs typeface="Calibri" panose="020F0502020204030204" pitchFamily="34" charset="0"/>
              </a:rPr>
              <a:t>: قدم مدير المبنى المخططات الأرضية ، والاستهلاك الشهري للوقود والطاقة الكهربائية على مدار ثلاث سنوات متتالية. تتوافق بيانات الكهرباء مع إجمالي طلب الطاقة الكهربائية للمبنى لجميع الاستخدامات النهائية .</a:t>
            </a:r>
            <a:endParaRPr lang="en-US" sz="2000" i="1" dirty="0">
              <a:cs typeface="Calibri" panose="020F0502020204030204" pitchFamily="34" charset="0"/>
            </a:endParaRPr>
          </a:p>
          <a:p>
            <a:pPr marL="0" indent="0" algn="ctr" rtl="1">
              <a:buFont typeface="Arial" panose="020B0604020202020204" pitchFamily="34" charset="0"/>
              <a:buNone/>
            </a:pPr>
            <a:endParaRPr lang="en-US" sz="2000" i="1" dirty="0"/>
          </a:p>
          <a:p>
            <a:pPr marL="0" indent="0" algn="ctr" rtl="1">
              <a:buFont typeface="Arial" panose="020B0604020202020204" pitchFamily="34" charset="0"/>
              <a:buNone/>
            </a:pPr>
            <a:endParaRPr lang="en-US" sz="2000" i="1" dirty="0"/>
          </a:p>
          <a:p>
            <a:pPr marL="0" indent="0" algn="ctr" rtl="1">
              <a:buFont typeface="Arial" panose="020B0604020202020204" pitchFamily="34" charset="0"/>
              <a:buNone/>
            </a:pPr>
            <a:endParaRPr lang="el-GR" sz="2000" i="1" dirty="0"/>
          </a:p>
          <a:p>
            <a:pPr marL="0" indent="0" algn="ctr" rtl="1">
              <a:buNone/>
            </a:pPr>
            <a:r>
              <a:rPr lang="ar" sz="2000" i="1" dirty="0"/>
              <a:t>استخدم البيانات التالية لحل التمرين</a:t>
            </a:r>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grpSp>
        <p:nvGrpSpPr>
          <p:cNvPr id="7" name="Group 6"/>
          <p:cNvGrpSpPr/>
          <p:nvPr/>
        </p:nvGrpSpPr>
        <p:grpSpPr>
          <a:xfrm>
            <a:off x="314960" y="4181842"/>
            <a:ext cx="8514080" cy="1036550"/>
            <a:chOff x="314960" y="4530325"/>
            <a:chExt cx="8514080" cy="103655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spcBef>
                  <a:spcPts val="0"/>
                </a:spcBef>
                <a:spcAft>
                  <a:spcPts val="600"/>
                </a:spcAft>
                <a:buNone/>
              </a:pPr>
              <a:r>
                <a:rPr lang="ar" sz="2000" b="1" dirty="0"/>
                <a:t>احسب إجمالي تكلفة الطاقة السنوية </a:t>
              </a:r>
              <a:r>
                <a:rPr lang="ar" sz="2000" dirty="0"/>
                <a:t>لكل مساحة </a:t>
              </a:r>
              <a:r>
                <a:rPr lang="ar-JO" sz="2000" dirty="0"/>
                <a:t>طابق </a:t>
              </a:r>
              <a:r>
                <a:rPr lang="ar" sz="2000" dirty="0"/>
                <a:t>داخلي مفيد للمبنى . ما هي البيانات </a:t>
              </a:r>
              <a:r>
                <a:rPr lang="ar" sz="2000" b="1" dirty="0"/>
                <a:t>غير الضرورية </a:t>
              </a:r>
              <a:r>
                <a:rPr lang="ar" sz="2000" dirty="0"/>
                <a:t>للحسابات؟</a:t>
              </a:r>
              <a:endParaRPr lang="en-US" sz="2000" b="1"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966299"/>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Rectangle 11">
            <a:extLst>
              <a:ext uri="{FF2B5EF4-FFF2-40B4-BE49-F238E27FC236}">
                <a16:creationId xmlns:a16="http://schemas.microsoft.com/office/drawing/2014/main" id="{F2EB679E-E4C1-49EB-833C-F67B7B791255}"/>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7577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rgbClr val="00B050"/>
              </a:solidFill>
            </a:endParaRPr>
          </a:p>
        </p:txBody>
      </p:sp>
      <p:pic>
        <p:nvPicPr>
          <p:cNvPr id="4"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53" y="2386661"/>
            <a:ext cx="3102739" cy="239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377" y="3831172"/>
            <a:ext cx="2573812" cy="23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184053" y="1483287"/>
            <a:ext cx="8291264" cy="448477"/>
          </a:xfrm>
        </p:spPr>
        <p:txBody>
          <a:bodyPr>
            <a:normAutofit/>
          </a:bodyPr>
          <a:lstStyle/>
          <a:p>
            <a:pPr marL="0" indent="0">
              <a:lnSpc>
                <a:spcPct val="80000"/>
              </a:lnSpc>
              <a:buNone/>
            </a:pPr>
            <a:r>
              <a:rPr lang="ar" sz="2200" b="1" dirty="0">
                <a:latin typeface="Calibri" panose="020F0502020204030204" pitchFamily="34" charset="0"/>
                <a:cs typeface="Calibri" panose="020F0502020204030204" pitchFamily="34" charset="0"/>
              </a:rPr>
              <a:t>خطط المبنى</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2026" y="1121393"/>
            <a:ext cx="3214514"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523220"/>
          </a:xfrm>
          <a:prstGeom prst="rect">
            <a:avLst/>
          </a:prstGeom>
        </p:spPr>
        <p:txBody>
          <a:bodyPr wrap="square">
            <a:spAutoFit/>
          </a:bodyPr>
          <a:lstStyle/>
          <a:p>
            <a:r>
              <a:rPr lang="ar" sz="1400" i="1" dirty="0"/>
              <a:t>أرضية داخلية مفيدة = 416 م </a:t>
            </a:r>
            <a:r>
              <a:rPr lang="ar" sz="1400" i="1" baseline="30000" dirty="0"/>
              <a:t>2</a:t>
            </a:r>
            <a:endParaRPr lang="en-US" sz="1400" i="1" baseline="30000" dirty="0"/>
          </a:p>
        </p:txBody>
      </p:sp>
      <p:sp>
        <p:nvSpPr>
          <p:cNvPr id="15" name="Rectangle 14"/>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p:sp>
        <p:nvSpPr>
          <p:cNvPr id="17" name="Rectangle 16">
            <a:extLst>
              <a:ext uri="{FF2B5EF4-FFF2-40B4-BE49-F238E27FC236}">
                <a16:creationId xmlns:a16="http://schemas.microsoft.com/office/drawing/2014/main" id="{920E9EC5-9F39-4053-A2B5-E976BE263604}"/>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9971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rgbClr val="00B050"/>
              </a:solidFill>
            </a:endParaRPr>
          </a:p>
        </p:txBody>
      </p:sp>
      <p:sp>
        <p:nvSpPr>
          <p:cNvPr id="7"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933700" y="855462"/>
            <a:ext cx="5143500" cy="372934"/>
          </a:xfrm>
        </p:spPr>
        <p:txBody>
          <a:bodyPr>
            <a:normAutofit/>
          </a:bodyPr>
          <a:lstStyle/>
          <a:p>
            <a:pPr marL="0" indent="0">
              <a:lnSpc>
                <a:spcPct val="80000"/>
              </a:lnSpc>
              <a:spcBef>
                <a:spcPts val="0"/>
              </a:spcBef>
              <a:buNone/>
            </a:pPr>
            <a:r>
              <a:rPr lang="ar" sz="2200" b="1" dirty="0">
                <a:latin typeface="Calibri" panose="020F0502020204030204" pitchFamily="34" charset="0"/>
                <a:cs typeface="Calibri" panose="020F0502020204030204" pitchFamily="34" charset="0"/>
              </a:rPr>
              <a:t>استهلاك الغاز الطبيعي (م </a:t>
            </a:r>
            <a:r>
              <a:rPr lang="ar" sz="2200" b="1" baseline="30000" dirty="0">
                <a:latin typeface="Calibri" panose="020F0502020204030204" pitchFamily="34" charset="0"/>
                <a:cs typeface="Calibri" panose="020F0502020204030204" pitchFamily="34" charset="0"/>
              </a:rPr>
              <a:t>3 </a:t>
            </a:r>
            <a:r>
              <a:rPr lang="ar" sz="2200" b="1" dirty="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ext uri="{D42A27DB-BD31-4B8C-83A1-F6EECF244321}">
                <p14:modId xmlns:p14="http://schemas.microsoft.com/office/powerpoint/2010/main" val="3242563713"/>
              </p:ext>
            </p:extLst>
          </p:nvPr>
        </p:nvGraphicFramePr>
        <p:xfrm>
          <a:off x="600980" y="1374245"/>
          <a:ext cx="8231520" cy="481584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solidFill>
                            <a:schemeClr val="tx1"/>
                          </a:solidFill>
                        </a:rPr>
                        <a:t>شهر</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يناير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 فبراير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مارس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أبريل</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295043">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يونيو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يوليو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أغسطس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سبتمبر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اكتوبر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 نوفمبر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ديسمبر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1"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19</a:t>
            </a:fld>
            <a:endParaRPr lang="en-US" dirty="0">
              <a:solidFill>
                <a:schemeClr val="bg1"/>
              </a:solidFill>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84053" y="2653306"/>
            <a:ext cx="2208992" cy="523220"/>
          </a:xfrm>
          <a:prstGeom prst="rect">
            <a:avLst/>
          </a:prstGeom>
        </p:spPr>
        <p:txBody>
          <a:bodyPr wrap="square">
            <a:spAutoFit/>
          </a:bodyPr>
          <a:lstStyle/>
          <a:p>
            <a:pPr algn="ctr" rtl="1"/>
            <a:r>
              <a:rPr lang="ar" sz="1400" i="1" dirty="0"/>
              <a:t>متوسط تكلفة الغاز الطبيعي: 0.055 يورو / كيلوواط ساعة</a:t>
            </a:r>
            <a:endParaRPr lang="en-US" sz="1400" i="1" baseline="30000" dirty="0"/>
          </a:p>
        </p:txBody>
      </p:sp>
      <p:sp>
        <p:nvSpPr>
          <p:cNvPr id="14" name="Rectangle 13">
            <a:extLst>
              <a:ext uri="{FF2B5EF4-FFF2-40B4-BE49-F238E27FC236}">
                <a16:creationId xmlns:a16="http://schemas.microsoft.com/office/drawing/2014/main" id="{F0AA42F6-1E7C-4FCD-A67A-981DE4727ADE}"/>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5402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531261" y="1707267"/>
            <a:ext cx="8418576" cy="4152112"/>
          </a:xfrm>
        </p:spPr>
        <p:txBody>
          <a:bodyPr>
            <a:normAutofit/>
          </a:bodyPr>
          <a:lstStyle/>
          <a:p>
            <a:pPr marL="0" indent="0" algn="ctr">
              <a:buNone/>
            </a:pPr>
            <a:endParaRPr lang="en-US" sz="3600" b="1" dirty="0">
              <a:solidFill>
                <a:schemeClr val="tx1">
                  <a:lumMod val="50000"/>
                  <a:lumOff val="50000"/>
                </a:schemeClr>
              </a:solidFill>
            </a:endParaRPr>
          </a:p>
          <a:p>
            <a:pPr marL="0" indent="0" algn="ctr">
              <a:buNone/>
            </a:pPr>
            <a:endParaRPr lang="en-US" sz="3600" b="1" dirty="0">
              <a:solidFill>
                <a:schemeClr val="tx1">
                  <a:lumMod val="50000"/>
                  <a:lumOff val="50000"/>
                </a:schemeClr>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0406"/>
            <a:ext cx="2133600" cy="287594"/>
          </a:xfrm>
        </p:spPr>
        <p:txBody>
          <a:bodyPr/>
          <a:lstStyle/>
          <a:p>
            <a:fld id="{243FB592-B9A9-49AA-A86F-4031F7B97808}" type="slidenum">
              <a:rPr lang="en-US" smtClean="0"/>
              <a:t>2</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dirty="0"/>
              <a:t> و. 1 . 4 - </a:t>
            </a:r>
            <a:r>
              <a:rPr lang="ar" sz="2800" dirty="0"/>
              <a:t>تكلفة الطاقة</a:t>
            </a:r>
            <a:endParaRPr lang="it-IT" sz="2800" b="1" dirty="0">
              <a:solidFill>
                <a:schemeClr val="tx1">
                  <a:lumMod val="50000"/>
                  <a:lumOff val="5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846347864"/>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و.1 . 4 تكلفة مرحلة </a:t>
                      </a:r>
                      <a:r>
                        <a:rPr lang="ar" sz="2800" dirty="0"/>
                        <a:t>استخدام الطاقة </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JO" sz="2000" dirty="0"/>
                        <a:t>و. </a:t>
                      </a:r>
                      <a:r>
                        <a:rPr lang="ar" sz="2000" dirty="0"/>
                        <a:t>التكلفة والجوانب الاقتصادية</a:t>
                      </a:r>
                      <a:endParaRPr lang="en-US" sz="2000" dirty="0"/>
                    </a:p>
                  </a:txBody>
                  <a:tcPr/>
                </a:tc>
                <a:tc>
                  <a:txBody>
                    <a:bodyPr/>
                    <a:lstStyle/>
                    <a:p>
                      <a:pPr algn="ctr" rtl="1"/>
                      <a:r>
                        <a:rPr lang="ar-JO" sz="2000" dirty="0"/>
                        <a:t>و.</a:t>
                      </a:r>
                      <a:r>
                        <a:rPr lang="ar" sz="2000" dirty="0"/>
                        <a:t>1 التكلفة والاقتصاد</a:t>
                      </a:r>
                      <a:endParaRPr lang="en-US" sz="2000" dirty="0"/>
                    </a:p>
                  </a:txBody>
                  <a:tcPr/>
                </a:tc>
                <a:extLst>
                  <a:ext uri="{0D108BD9-81ED-4DB2-BD59-A6C34878D82A}">
                    <a16:rowId xmlns:a16="http://schemas.microsoft.com/office/drawing/2014/main" val="10002"/>
                  </a:ext>
                </a:extLst>
              </a:tr>
            </a:tbl>
          </a:graphicData>
        </a:graphic>
      </p:graphicFrame>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5621" y="3981852"/>
            <a:ext cx="732458" cy="646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p:nvPr/>
        </p:nvGrpSpPr>
        <p:grpSpPr>
          <a:xfrm>
            <a:off x="2718132" y="3058750"/>
            <a:ext cx="3208902" cy="2587862"/>
            <a:chOff x="239626" y="3271517"/>
            <a:chExt cx="3208902" cy="2587862"/>
          </a:xfrm>
        </p:grpSpPr>
        <p:grpSp>
          <p:nvGrpSpPr>
            <p:cNvPr id="22" name="Group 21"/>
            <p:cNvGrpSpPr/>
            <p:nvPr/>
          </p:nvGrpSpPr>
          <p:grpSpPr>
            <a:xfrm>
              <a:off x="628795" y="3359518"/>
              <a:ext cx="2439259" cy="2386909"/>
              <a:chOff x="628795" y="3359518"/>
              <a:chExt cx="2439259" cy="2386909"/>
            </a:xfrm>
          </p:grpSpPr>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628796" y="3359518"/>
                <a:ext cx="2439258" cy="3729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spcBef>
                    <a:spcPts val="0"/>
                  </a:spcBef>
                  <a:buFont typeface="Arial" panose="020B0604020202020204" pitchFamily="34" charset="0"/>
                  <a:buNone/>
                </a:pPr>
                <a:r>
                  <a:rPr lang="ar" sz="2200" b="1" dirty="0">
                    <a:latin typeface="Calibri" panose="020F0502020204030204" pitchFamily="34" charset="0"/>
                    <a:cs typeface="Calibri" panose="020F0502020204030204" pitchFamily="34" charset="0"/>
                  </a:rPr>
                  <a:t>الوقود</a:t>
                </a:r>
                <a:endParaRPr lang="en-US" sz="2000" i="1" dirty="0"/>
              </a:p>
            </p:txBody>
          </p:sp>
          <p:pic>
            <p:nvPicPr>
              <p:cNvPr id="14"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27666" y="5196918"/>
                <a:ext cx="23685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Segnaposto contenuto 2">
                <a:extLst>
                  <a:ext uri="{FF2B5EF4-FFF2-40B4-BE49-F238E27FC236}">
                    <a16:creationId xmlns:a16="http://schemas.microsoft.com/office/drawing/2014/main" id="{86F2EB93-A63A-4210-B86A-E5FCAD7D8D7F}"/>
                  </a:ext>
                </a:extLst>
              </p:cNvPr>
              <p:cNvSpPr txBox="1">
                <a:spLocks/>
              </p:cNvSpPr>
              <p:nvPr/>
            </p:nvSpPr>
            <p:spPr>
              <a:xfrm>
                <a:off x="628795" y="5294015"/>
                <a:ext cx="1496539" cy="36475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Font typeface="Arial" panose="020B0604020202020204" pitchFamily="34" charset="0"/>
                  <a:buNone/>
                </a:pPr>
                <a:r>
                  <a:rPr lang="ar" sz="2200" b="1" dirty="0">
                    <a:latin typeface="Calibri" panose="020F0502020204030204" pitchFamily="34" charset="0"/>
                    <a:cs typeface="Calibri" panose="020F0502020204030204" pitchFamily="34" charset="0"/>
                  </a:rPr>
                  <a:t>كهرباء</a:t>
                </a:r>
                <a:endParaRPr lang="en-US" sz="2000" i="1" dirty="0"/>
              </a:p>
            </p:txBody>
          </p:sp>
          <p:grpSp>
            <p:nvGrpSpPr>
              <p:cNvPr id="21" name="Group 20"/>
              <p:cNvGrpSpPr/>
              <p:nvPr/>
            </p:nvGrpSpPr>
            <p:grpSpPr>
              <a:xfrm>
                <a:off x="661088" y="3770671"/>
                <a:ext cx="2253229" cy="747278"/>
                <a:chOff x="457077" y="3733901"/>
                <a:chExt cx="2253229" cy="747278"/>
              </a:xfrm>
            </p:grpSpPr>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077" y="3733901"/>
                  <a:ext cx="493203" cy="747278"/>
                </a:xfrm>
                <a:prstGeom prst="rect">
                  <a:avLst/>
                </a:prstGeom>
              </p:spPr>
            </p:pic>
            <p:pic>
              <p:nvPicPr>
                <p:cNvPr id="1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5119" y="3846855"/>
                  <a:ext cx="456316" cy="52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36070" y="3899475"/>
                  <a:ext cx="674236" cy="416130"/>
                </a:xfrm>
                <a:prstGeom prst="rect">
                  <a:avLst/>
                </a:prstGeom>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38730" y="3818970"/>
                  <a:ext cx="369370" cy="577141"/>
                </a:xfrm>
                <a:prstGeom prst="rect">
                  <a:avLst/>
                </a:prstGeom>
              </p:spPr>
            </p:pic>
          </p:grpSp>
          <p:pic>
            <p:nvPicPr>
              <p:cNvPr id="19" name="Picture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56077" y="4601454"/>
                <a:ext cx="1463250" cy="462492"/>
              </a:xfrm>
              <a:prstGeom prst="rect">
                <a:avLst/>
              </a:prstGeom>
            </p:spPr>
          </p:pic>
        </p:grpSp>
        <p:sp>
          <p:nvSpPr>
            <p:cNvPr id="20" name="Double Brace 19"/>
            <p:cNvSpPr/>
            <p:nvPr/>
          </p:nvSpPr>
          <p:spPr>
            <a:xfrm>
              <a:off x="239626" y="3271517"/>
              <a:ext cx="3208902" cy="2587862"/>
            </a:xfrm>
            <a:prstGeom prst="bracePair">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l-GR"/>
            </a:p>
          </p:txBody>
        </p:sp>
      </p:grpSp>
      <p:pic>
        <p:nvPicPr>
          <p:cNvPr id="24" name="Picture 23"/>
          <p:cNvPicPr>
            <a:picLocks noChangeAspect="1"/>
          </p:cNvPicPr>
          <p:nvPr/>
        </p:nvPicPr>
        <p:blipFill>
          <a:blip r:embed="rId11">
            <a:clrChange>
              <a:clrFrom>
                <a:srgbClr val="FFFFFF"/>
              </a:clrFrom>
              <a:clrTo>
                <a:srgbClr val="FFFFFF">
                  <a:alpha val="0"/>
                </a:srgbClr>
              </a:clrTo>
            </a:clrChange>
          </a:blip>
          <a:stretch>
            <a:fillRect/>
          </a:stretch>
        </p:blipFill>
        <p:spPr>
          <a:xfrm>
            <a:off x="6267902" y="4404640"/>
            <a:ext cx="1170533" cy="951058"/>
          </a:xfrm>
          <a:prstGeom prst="rect">
            <a:avLst/>
          </a:prstGeom>
        </p:spPr>
      </p:pic>
      <p:sp>
        <p:nvSpPr>
          <p:cNvPr id="4" name="Rectangle 3">
            <a:extLst>
              <a:ext uri="{FF2B5EF4-FFF2-40B4-BE49-F238E27FC236}">
                <a16:creationId xmlns:a16="http://schemas.microsoft.com/office/drawing/2014/main" id="{9615F7F2-B950-49BF-8257-152AAE6AFCA1}"/>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496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3790" y="773534"/>
            <a:ext cx="340173" cy="549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3494822312"/>
              </p:ext>
            </p:extLst>
          </p:nvPr>
        </p:nvGraphicFramePr>
        <p:xfrm>
          <a:off x="600980" y="1323042"/>
          <a:ext cx="8231520" cy="4820920"/>
        </p:xfrm>
        <a:graphic>
          <a:graphicData uri="http://schemas.openxmlformats.org/drawingml/2006/table">
            <a:tbl>
              <a:tblPr firstRow="1" bandRow="1">
                <a:tableStyleId>{5202B0CA-FC54-4496-8BCA-5EF66A818D29}</a:tableStyleId>
              </a:tblPr>
              <a:tblGrid>
                <a:gridCol w="1830721">
                  <a:extLst>
                    <a:ext uri="{9D8B030D-6E8A-4147-A177-3AD203B41FA5}">
                      <a16:colId xmlns:a16="http://schemas.microsoft.com/office/drawing/2014/main" val="20000"/>
                    </a:ext>
                  </a:extLst>
                </a:gridCol>
                <a:gridCol w="1461887">
                  <a:extLst>
                    <a:ext uri="{9D8B030D-6E8A-4147-A177-3AD203B41FA5}">
                      <a16:colId xmlns:a16="http://schemas.microsoft.com/office/drawing/2014/main" val="20001"/>
                    </a:ext>
                  </a:extLst>
                </a:gridCol>
                <a:gridCol w="1646304">
                  <a:extLst>
                    <a:ext uri="{9D8B030D-6E8A-4147-A177-3AD203B41FA5}">
                      <a16:colId xmlns:a16="http://schemas.microsoft.com/office/drawing/2014/main" val="20002"/>
                    </a:ext>
                  </a:extLst>
                </a:gridCol>
                <a:gridCol w="1646304">
                  <a:extLst>
                    <a:ext uri="{9D8B030D-6E8A-4147-A177-3AD203B41FA5}">
                      <a16:colId xmlns:a16="http://schemas.microsoft.com/office/drawing/2014/main" val="20003"/>
                    </a:ext>
                  </a:extLst>
                </a:gridCol>
                <a:gridCol w="1646304">
                  <a:extLst>
                    <a:ext uri="{9D8B030D-6E8A-4147-A177-3AD203B41FA5}">
                      <a16:colId xmlns:a16="http://schemas.microsoft.com/office/drawing/2014/main" val="20004"/>
                    </a:ext>
                  </a:extLst>
                </a:gridCol>
              </a:tblGrid>
              <a:tr h="370840">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solidFill>
                            <a:schemeClr val="tx1"/>
                          </a:solidFill>
                        </a:rPr>
                        <a:t>شهر</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a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يناير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 فبراير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مارس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أبريل</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JO" dirty="0"/>
                        <a:t>مايو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يونيو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يوليو</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أغسطس</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سبتمبر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اكتوبر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 نوفمبر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370840">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ar" dirty="0"/>
                        <a:t>ديسمبر</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ar" sz="1800" b="0" i="0" u="none" strike="noStrike" dirty="0">
                          <a:solidFill>
                            <a:srgbClr val="000000"/>
                          </a:solidFill>
                          <a:effectLst/>
                          <a:latin typeface="Calibri"/>
                        </a:rPr>
                        <a:t>1749.5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048000" y="865913"/>
            <a:ext cx="5700463" cy="364750"/>
          </a:xfrm>
        </p:spPr>
        <p:txBody>
          <a:bodyPr>
            <a:normAutofit/>
          </a:bodyPr>
          <a:lstStyle/>
          <a:p>
            <a:pPr marL="0" indent="0">
              <a:lnSpc>
                <a:spcPct val="80000"/>
              </a:lnSpc>
              <a:buNone/>
            </a:pPr>
            <a:r>
              <a:rPr lang="ar" sz="2200" b="1" dirty="0">
                <a:latin typeface="Calibri" panose="020F0502020204030204" pitchFamily="34" charset="0"/>
                <a:cs typeface="Calibri" panose="020F0502020204030204" pitchFamily="34" charset="0"/>
              </a:rPr>
              <a:t>استهلاك الكهرباء </a:t>
            </a:r>
            <a:r>
              <a:rPr lang="ar" sz="2200" b="1" dirty="0"/>
              <a:t>( </a:t>
            </a:r>
            <a:r>
              <a:rPr lang="ar" sz="2200" b="1" dirty="0" err="1"/>
              <a:t>كيلوواط </a:t>
            </a:r>
            <a:r>
              <a:rPr lang="ar" sz="2200" b="1" baseline="-25000" dirty="0" err="1"/>
              <a:t>ساعة </a:t>
            </a:r>
            <a:r>
              <a:rPr lang="ar" sz="2200" b="1" dirty="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20</a:t>
            </a:fld>
            <a:endParaRPr lang="en-US" dirty="0">
              <a:solidFill>
                <a:schemeClr val="bg1"/>
              </a:solidFill>
            </a:endParaRP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053" y="2053897"/>
            <a:ext cx="643099" cy="65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184053" y="2653306"/>
            <a:ext cx="2208992" cy="523220"/>
          </a:xfrm>
          <a:prstGeom prst="rect">
            <a:avLst/>
          </a:prstGeom>
        </p:spPr>
        <p:txBody>
          <a:bodyPr wrap="square">
            <a:spAutoFit/>
          </a:bodyPr>
          <a:lstStyle/>
          <a:p>
            <a:pPr algn="ctr" rtl="1"/>
            <a:r>
              <a:rPr lang="ar" sz="1400" i="1" dirty="0"/>
              <a:t>متوسط تكلفة الكهرباء: 0.10153 يورو / كيلوواط ساعة</a:t>
            </a:r>
            <a:endParaRPr lang="en-US" sz="1400" i="1" baseline="30000" dirty="0"/>
          </a:p>
        </p:txBody>
      </p:sp>
      <p:sp>
        <p:nvSpPr>
          <p:cNvPr id="13" name="Rectangle 12">
            <a:extLst>
              <a:ext uri="{FF2B5EF4-FFF2-40B4-BE49-F238E27FC236}">
                <a16:creationId xmlns:a16="http://schemas.microsoft.com/office/drawing/2014/main" id="{51483B96-D30C-4CD2-8262-A217FBEBA64B}"/>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158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1036320"/>
            <a:ext cx="8229600" cy="5089843"/>
          </a:xfr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مؤشر</a:t>
            </a:r>
            <a:r>
              <a:rPr lang="ar" sz="2400" b="1" dirty="0">
                <a:latin typeface="Calibri" panose="020F0502020204030204" pitchFamily="34" charset="0"/>
                <a:cs typeface="Calibri" panose="020F0502020204030204" pitchFamily="34" charset="0"/>
              </a:rPr>
              <a:t> </a:t>
            </a:r>
            <a:endParaRPr lang="en-US" sz="2400" b="1" dirty="0">
              <a:latin typeface="Calibri" panose="020F0502020204030204" pitchFamily="34" charset="0"/>
              <a:cs typeface="Calibri" panose="020F0502020204030204" pitchFamily="34" charset="0"/>
            </a:endParaRPr>
          </a:p>
          <a:p>
            <a:pPr marL="0" indent="0">
              <a:buNone/>
            </a:pPr>
            <a:endParaRPr lang="it-IT" sz="2000" b="1"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5155"/>
            <a:ext cx="2133600" cy="273296"/>
          </a:xfrm>
        </p:spPr>
        <p:txBody>
          <a:bodyPr/>
          <a:lstStyle/>
          <a:p>
            <a:fld id="{243FB592-B9A9-49AA-A86F-4031F7B97808}" type="slidenum">
              <a:rPr lang="en-US" smtClean="0"/>
              <a:t>3</a:t>
            </a:fld>
            <a:endParaRPr lang="en-US" dirty="0"/>
          </a:p>
        </p:txBody>
      </p:sp>
      <p:graphicFrame>
        <p:nvGraphicFramePr>
          <p:cNvPr id="10"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3226204773"/>
              </p:ext>
            </p:extLst>
          </p:nvPr>
        </p:nvGraphicFramePr>
        <p:xfrm>
          <a:off x="539552" y="2134159"/>
          <a:ext cx="8182272" cy="1981621"/>
        </p:xfrm>
        <a:graphic>
          <a:graphicData uri="http://schemas.openxmlformats.org/drawingml/2006/table">
            <a:tbl>
              <a:tblPr firstRow="1" bandRow="1">
                <a:tableStyleId>{F5AB1C69-6EDB-4FF4-983F-18BD219EF322}</a:tableStyleId>
              </a:tblPr>
              <a:tblGrid>
                <a:gridCol w="2736304">
                  <a:extLst>
                    <a:ext uri="{9D8B030D-6E8A-4147-A177-3AD203B41FA5}">
                      <a16:colId xmlns:a16="http://schemas.microsoft.com/office/drawing/2014/main" val="338152859"/>
                    </a:ext>
                  </a:extLst>
                </a:gridCol>
                <a:gridCol w="2232248">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297873">
                <a:tc>
                  <a:txBody>
                    <a:bodyPr/>
                    <a:lstStyle/>
                    <a:p>
                      <a:pPr algn="r" rtl="1"/>
                      <a:r>
                        <a:rPr lang="ar" dirty="0" err="1"/>
                        <a:t>وصف</a:t>
                      </a:r>
                      <a:endParaRPr lang="it-IT" dirty="0"/>
                    </a:p>
                  </a:txBody>
                  <a:tcPr/>
                </a:tc>
                <a:tc>
                  <a:txBody>
                    <a:bodyPr/>
                    <a:lstStyle/>
                    <a:p>
                      <a:pPr algn="r" rtl="1"/>
                      <a:r>
                        <a:rPr lang="ar" dirty="0"/>
                        <a:t>وحدة</a:t>
                      </a:r>
                    </a:p>
                  </a:txBody>
                  <a:tcPr/>
                </a:tc>
                <a:tc>
                  <a:txBody>
                    <a:bodyPr/>
                    <a:lstStyle/>
                    <a:p>
                      <a:pPr algn="r" rtl="1"/>
                      <a:r>
                        <a:rPr lang="ar" dirty="0"/>
                        <a:t>مرحلة المشروع</a:t>
                      </a:r>
                    </a:p>
                  </a:txBody>
                  <a:tcPr/>
                </a:tc>
                <a:tc>
                  <a:txBody>
                    <a:bodyPr/>
                    <a:lstStyle/>
                    <a:p>
                      <a:pPr algn="r" rtl="1"/>
                      <a:r>
                        <a:rPr lang="ar" dirty="0"/>
                        <a:t>مصدر البيانات</a:t>
                      </a:r>
                    </a:p>
                  </a:txBody>
                  <a:tcPr/>
                </a:tc>
                <a:extLst>
                  <a:ext uri="{0D108BD9-81ED-4DB2-BD59-A6C34878D82A}">
                    <a16:rowId xmlns:a16="http://schemas.microsoft.com/office/drawing/2014/main" val="3467756336"/>
                  </a:ext>
                </a:extLst>
              </a:tr>
              <a:tr h="1615861">
                <a:tc>
                  <a:txBody>
                    <a:bodyPr/>
                    <a:lstStyle/>
                    <a:p>
                      <a:pPr algn="r" rtl="1"/>
                      <a:r>
                        <a:rPr lang="ar" sz="1800" dirty="0"/>
                        <a:t>تكلفة الطاقة السنوية لكل مساحة أرضية داخلية مفيدة</a:t>
                      </a:r>
                      <a:endParaRPr lang="it-IT" sz="1800" dirty="0">
                        <a:latin typeface="Calibri" panose="020F0502020204030204" pitchFamily="34" charset="0"/>
                        <a:cs typeface="Calibri" panose="020F0502020204030204" pitchFamily="34" charset="0"/>
                      </a:endParaRPr>
                    </a:p>
                  </a:txBody>
                  <a:tcPr anchor="ctr"/>
                </a:tc>
                <a:tc>
                  <a:txBody>
                    <a:bodyPr/>
                    <a:lstStyle/>
                    <a:p>
                      <a:pPr algn="ctr" rtl="1"/>
                      <a:r>
                        <a:rPr lang="ar" sz="1800" kern="1200" dirty="0">
                          <a:effectLst/>
                        </a:rPr>
                        <a:t>€ / م 2 / </a:t>
                      </a:r>
                      <a:r>
                        <a:rPr lang="ar" sz="1800" kern="1200" dirty="0" err="1">
                          <a:effectLst/>
                        </a:rPr>
                        <a:t>سنة</a:t>
                      </a:r>
                      <a:endParaRPr lang="en-US" sz="1800" kern="1200" dirty="0">
                        <a:effectLst/>
                      </a:endParaRPr>
                    </a:p>
                  </a:txBody>
                  <a:tcPr anchor="ctr"/>
                </a:tc>
                <a:tc>
                  <a:txBody>
                    <a:bodyPr/>
                    <a:lstStyle/>
                    <a:p>
                      <a:pPr algn="r" rtl="1"/>
                      <a:r>
                        <a:rPr lang="ar" dirty="0"/>
                        <a:t>تصميم</a:t>
                      </a:r>
                    </a:p>
                    <a:p>
                      <a:pPr algn="r" rtl="1"/>
                      <a:endParaRPr lang="it-IT" dirty="0"/>
                    </a:p>
                    <a:p>
                      <a:pPr algn="r" rtl="1"/>
                      <a:r>
                        <a:rPr lang="ar" dirty="0"/>
                        <a:t>____________</a:t>
                      </a:r>
                    </a:p>
                    <a:p>
                      <a:pPr algn="r" rtl="1"/>
                      <a:r>
                        <a:rPr lang="ar-JO" dirty="0"/>
                        <a:t>الاستخدام</a:t>
                      </a:r>
                      <a:endParaRPr lang="it-IT" dirty="0"/>
                    </a:p>
                  </a:txBody>
                  <a:tcPr/>
                </a:tc>
                <a:tc>
                  <a:txBody>
                    <a:bodyPr/>
                    <a:lstStyle/>
                    <a:p>
                      <a:pPr algn="r" rtl="1"/>
                      <a:r>
                        <a:rPr lang="ar" dirty="0"/>
                        <a:t>تقدير</a:t>
                      </a:r>
                      <a:endParaRPr lang="it-IT" dirty="0"/>
                    </a:p>
                    <a:p>
                      <a:pPr algn="r" rtl="1"/>
                      <a:endParaRPr lang="it-IT" dirty="0"/>
                    </a:p>
                    <a:p>
                      <a:pPr algn="r" rtl="1"/>
                      <a:r>
                        <a:rPr lang="ar" dirty="0"/>
                        <a:t>____________</a:t>
                      </a:r>
                    </a:p>
                    <a:p>
                      <a:pPr algn="r" rtl="1"/>
                      <a:r>
                        <a:rPr lang="ar" dirty="0"/>
                        <a:t>فواتير الطاقة</a:t>
                      </a:r>
                      <a:endParaRPr lang="it-IT" dirty="0"/>
                    </a:p>
                  </a:txBody>
                  <a:tcPr/>
                </a:tc>
                <a:extLst>
                  <a:ext uri="{0D108BD9-81ED-4DB2-BD59-A6C34878D82A}">
                    <a16:rowId xmlns:a16="http://schemas.microsoft.com/office/drawing/2014/main" val="2222151201"/>
                  </a:ext>
                </a:extLst>
              </a:tr>
            </a:tbl>
          </a:graphicData>
        </a:graphic>
      </p:graphicFrame>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88598E63-C1ED-4C27-842D-ECACBAECA9F8}"/>
              </a:ext>
            </a:extLst>
          </p:cNvPr>
          <p:cNvSpPr/>
          <p:nvPr/>
        </p:nvSpPr>
        <p:spPr>
          <a:xfrm>
            <a:off x="2266632"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0A43CF5-79A4-410F-BA08-96FF8A5353B1}"/>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9093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2712" y="1121664"/>
            <a:ext cx="8418576" cy="4482465"/>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r" rtl="1">
              <a:buNone/>
            </a:pPr>
            <a:r>
              <a:rPr lang="ar" b="1" dirty="0">
                <a:latin typeface="Calibri" panose="020F0502020204030204" pitchFamily="34" charset="0"/>
                <a:cs typeface="Calibri" panose="020F0502020204030204" pitchFamily="34" charset="0"/>
              </a:rPr>
              <a:t> </a:t>
            </a:r>
            <a:r>
              <a:rPr lang="ar" sz="2400" dirty="0">
                <a:latin typeface="Calibri" panose="020F0502020204030204" pitchFamily="34" charset="0"/>
                <a:cs typeface="Calibri" panose="020F0502020204030204" pitchFamily="34" charset="0"/>
              </a:rPr>
              <a:t> </a:t>
            </a:r>
          </a:p>
          <a:p>
            <a:pPr marL="0" indent="0" algn="r" rtl="1">
              <a:buNone/>
            </a:pPr>
            <a:r>
              <a:rPr lang="ar" sz="2800" dirty="0"/>
              <a:t>تحسين تكلفة تشغيل المباني لتعكس إمكانية الأداء على المدى الطويل </a:t>
            </a:r>
            <a:r>
              <a:rPr lang="ar" dirty="0"/>
              <a:t>.</a:t>
            </a:r>
            <a:endParaRPr lang="it-IT"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7781"/>
            <a:ext cx="2133600" cy="280219"/>
          </a:xfrm>
        </p:spPr>
        <p:txBody>
          <a:bodyPr/>
          <a:lstStyle/>
          <a:p>
            <a:fld id="{243FB592-B9A9-49AA-A86F-4031F7B97808}" type="slidenum">
              <a:rPr lang="en-US" smtClean="0"/>
              <a:t>4</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 و. 1 . 4 - </a:t>
            </a:r>
            <a:r>
              <a:rPr lang="ar" sz="2800" dirty="0"/>
              <a:t>تكلفة الطاقة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3619500" y="3563618"/>
            <a:ext cx="1905000" cy="1905000"/>
          </a:xfrm>
          <a:prstGeom prst="rect">
            <a:avLst/>
          </a:prstGeom>
          <a:ln>
            <a:noFill/>
          </a:ln>
          <a:effectLst>
            <a:outerShdw blurRad="292100" dist="139700" dir="2700000" algn="tl" rotWithShape="0">
              <a:srgbClr val="333333">
                <a:alpha val="65000"/>
              </a:srgbClr>
            </a:outerShdw>
          </a:effectLst>
        </p:spPr>
      </p:pic>
      <p:sp>
        <p:nvSpPr>
          <p:cNvPr id="8" name="Rectangle 7">
            <a:extLst>
              <a:ext uri="{FF2B5EF4-FFF2-40B4-BE49-F238E27FC236}">
                <a16:creationId xmlns:a16="http://schemas.microsoft.com/office/drawing/2014/main" id="{0FDD8F82-57E1-49CF-B30E-A070440F4A19}"/>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962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121664"/>
            <a:ext cx="8583168" cy="4630649"/>
          </a:xfr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وصف</a:t>
            </a:r>
            <a:endParaRPr lang="en-US" sz="2400" b="1" u="sng" dirty="0">
              <a:latin typeface="Calibri" panose="020F0502020204030204" pitchFamily="34" charset="0"/>
              <a:cs typeface="Calibri" panose="020F0502020204030204" pitchFamily="34" charset="0"/>
            </a:endParaRPr>
          </a:p>
          <a:p>
            <a:pPr marL="0" indent="0" algn="r" rtl="1">
              <a:buNone/>
            </a:pPr>
            <a:endParaRPr lang="it-IT" sz="2400" dirty="0"/>
          </a:p>
          <a:p>
            <a:pPr marL="0" indent="0" algn="r" rtl="1">
              <a:buNone/>
            </a:pPr>
            <a:r>
              <a:rPr lang="ar" sz="2400" dirty="0">
                <a:latin typeface="Calibri" panose="020F0502020204030204" pitchFamily="34" charset="0"/>
              </a:rPr>
              <a:t>ينصب تركيز المؤشر </a:t>
            </a:r>
            <a:r>
              <a:rPr lang="ar" sz="2400" b="1" dirty="0">
                <a:latin typeface="Calibri" panose="020F0502020204030204" pitchFamily="34" charset="0"/>
              </a:rPr>
              <a:t>على </a:t>
            </a:r>
            <a:r>
              <a:rPr lang="ar" sz="2400" dirty="0">
                <a:latin typeface="Calibri" panose="020F0502020204030204" pitchFamily="34" charset="0"/>
              </a:rPr>
              <a:t>التكاليف </a:t>
            </a:r>
            <a:r>
              <a:rPr lang="ar" sz="2400" b="1" dirty="0">
                <a:latin typeface="Calibri" panose="020F0502020204030204" pitchFamily="34" charset="0"/>
              </a:rPr>
              <a:t>الحرارية </a:t>
            </a:r>
            <a:r>
              <a:rPr lang="ar" sz="2400" dirty="0">
                <a:latin typeface="Calibri" panose="020F0502020204030204" pitchFamily="34" charset="0"/>
              </a:rPr>
              <a:t>والكهربائية الطاقة أثناء التشغيل لجميع الاستخدامات.</a:t>
            </a: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63032"/>
            <a:ext cx="2133600" cy="294968"/>
          </a:xfrm>
        </p:spPr>
        <p:txBody>
          <a:bodyPr/>
          <a:lstStyle/>
          <a:p>
            <a:fld id="{243FB592-B9A9-49AA-A86F-4031F7B97808}" type="slidenum">
              <a:rPr lang="en-US" smtClean="0"/>
              <a:t>5</a:t>
            </a:fld>
            <a:endParaRPr lang="en-US"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chemeClr val="tx1">
                  <a:lumMod val="50000"/>
                  <a:lumOff val="50000"/>
                </a:schemeClr>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745889" y="4550592"/>
            <a:ext cx="7561770" cy="11179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1200"/>
              </a:spcBef>
              <a:buNone/>
            </a:pPr>
            <a:r>
              <a:rPr lang="ar" sz="2000" dirty="0"/>
              <a:t>تعتبر الظروف الحرارية الداخلية والجودة البيئية أولوية</a:t>
            </a:r>
            <a:endParaRPr lang="el-GR" sz="2000" dirty="0"/>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3457" y="4282435"/>
            <a:ext cx="378512" cy="36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B6954D44-0AFD-4449-B445-0378ED14718F}"/>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4758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72250"/>
            <a:ext cx="2133600" cy="285750"/>
          </a:xfrm>
        </p:spPr>
        <p:txBody>
          <a:bodyPr/>
          <a:lstStyle/>
          <a:p>
            <a:fld id="{243FB592-B9A9-49AA-A86F-4031F7B97808}" type="slidenum">
              <a:rPr lang="en-US" smtClean="0"/>
              <a:t>6</a:t>
            </a:fld>
            <a:endParaRPr lang="en-US" dirty="0"/>
          </a:p>
        </p:txBody>
      </p:sp>
      <p:pic>
        <p:nvPicPr>
          <p:cNvPr id="10"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72005"/>
            <a:ext cx="8678781" cy="45890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r>
              <a:rPr lang="ar" dirty="0"/>
              <a:t>حدود التقييم هي المبنى</a:t>
            </a:r>
          </a:p>
          <a:p>
            <a:pPr marL="0" indent="0" algn="r" rtl="1">
              <a:spcBef>
                <a:spcPts val="300"/>
              </a:spcBef>
              <a:buNone/>
            </a:pPr>
            <a:endParaRPr lang="en-US" sz="800" dirty="0"/>
          </a:p>
          <a:p>
            <a:pPr marL="0" indent="0" algn="r" rtl="1">
              <a:spcBef>
                <a:spcPts val="300"/>
              </a:spcBef>
              <a:buNone/>
            </a:pPr>
            <a:r>
              <a:rPr lang="ar" sz="2200" dirty="0"/>
              <a:t>نطاق المؤشر استخدامات الطاقة التالية ، والتي يشار إليها أيضًا </a:t>
            </a:r>
            <a:r>
              <a:rPr lang="ar" sz="2200" b="1" dirty="0"/>
              <a:t>بالاستخدامات النهائية </a:t>
            </a:r>
            <a:r>
              <a:rPr lang="ar" sz="2200" dirty="0"/>
              <a:t>وخدمات </a:t>
            </a:r>
            <a:r>
              <a:rPr lang="ar" sz="2200" b="1" dirty="0"/>
              <a:t>البناء الفنية للمبنى </a:t>
            </a:r>
            <a:r>
              <a:rPr lang="ar" sz="2200" dirty="0"/>
              <a:t>:</a:t>
            </a:r>
            <a:endParaRPr lang="en-US" sz="2200" dirty="0"/>
          </a:p>
          <a:p>
            <a:pPr algn="r" rtl="1">
              <a:spcBef>
                <a:spcPts val="300"/>
              </a:spcBef>
              <a:buFont typeface="Courier New" panose="02070309020205020404" pitchFamily="49" charset="0"/>
              <a:buChar char="o"/>
            </a:pPr>
            <a:r>
              <a:rPr lang="ar" sz="2200" dirty="0"/>
              <a:t>تدفئة</a:t>
            </a:r>
          </a:p>
          <a:p>
            <a:pPr algn="r" rtl="1">
              <a:spcBef>
                <a:spcPts val="300"/>
              </a:spcBef>
              <a:buFont typeface="Courier New" panose="02070309020205020404" pitchFamily="49" charset="0"/>
              <a:buChar char="o"/>
            </a:pPr>
            <a:r>
              <a:rPr lang="ar" sz="2200" dirty="0"/>
              <a:t>تبريد،</a:t>
            </a:r>
          </a:p>
          <a:p>
            <a:pPr algn="r" rtl="1">
              <a:spcBef>
                <a:spcPts val="300"/>
              </a:spcBef>
              <a:buFont typeface="Courier New" panose="02070309020205020404" pitchFamily="49" charset="0"/>
              <a:buChar char="o"/>
            </a:pPr>
            <a:r>
              <a:rPr lang="ar" sz="2200" dirty="0"/>
              <a:t>تنفس،</a:t>
            </a:r>
          </a:p>
          <a:p>
            <a:pPr algn="r" rtl="1">
              <a:spcBef>
                <a:spcPts val="300"/>
              </a:spcBef>
              <a:buFont typeface="Courier New" panose="02070309020205020404" pitchFamily="49" charset="0"/>
              <a:buChar char="o"/>
            </a:pPr>
            <a:r>
              <a:rPr lang="ar" sz="2200" dirty="0"/>
              <a:t>المياه الساخنة المنزلية،</a:t>
            </a:r>
          </a:p>
          <a:p>
            <a:pPr algn="r" rtl="1">
              <a:spcBef>
                <a:spcPts val="300"/>
              </a:spcBef>
              <a:buFont typeface="Courier New" panose="02070309020205020404" pitchFamily="49" charset="0"/>
              <a:buChar char="o"/>
            </a:pPr>
            <a:r>
              <a:rPr lang="ar" sz="2200" dirty="0"/>
              <a:t>إضاءة،</a:t>
            </a:r>
          </a:p>
          <a:p>
            <a:pPr algn="r" rtl="1">
              <a:spcBef>
                <a:spcPts val="300"/>
              </a:spcBef>
              <a:buFont typeface="Courier New" panose="02070309020205020404" pitchFamily="49" charset="0"/>
              <a:buChar char="o"/>
            </a:pPr>
            <a:r>
              <a:rPr lang="ar" sz="2200" dirty="0"/>
              <a:t>ا</a:t>
            </a:r>
            <a:r>
              <a:rPr lang="ar-JO" sz="2200" dirty="0"/>
              <a:t>لاضافات</a:t>
            </a:r>
            <a:endParaRPr lang="en-US" sz="2200" dirty="0"/>
          </a:p>
          <a:p>
            <a:pPr algn="r" rtl="1">
              <a:spcBef>
                <a:spcPts val="300"/>
              </a:spcBef>
              <a:buFont typeface="Courier New" panose="02070309020205020404" pitchFamily="49" charset="0"/>
              <a:buChar char="o"/>
            </a:pPr>
            <a:r>
              <a:rPr lang="ar" sz="2200" dirty="0"/>
              <a:t>الأجهزة _</a:t>
            </a:r>
          </a:p>
          <a:p>
            <a:pPr algn="r" rtl="1">
              <a:spcBef>
                <a:spcPts val="300"/>
              </a:spcBef>
              <a:buFont typeface="Courier New" panose="02070309020205020404" pitchFamily="49" charset="0"/>
              <a:buChar char="o"/>
            </a:pPr>
            <a:r>
              <a:rPr lang="ar" sz="2200" dirty="0"/>
              <a:t>المصاعد</a:t>
            </a:r>
            <a:endParaRPr lang="el-GR" sz="2200" dirty="0"/>
          </a:p>
          <a:p>
            <a:pPr algn="r" rtl="1">
              <a:spcBef>
                <a:spcPts val="300"/>
              </a:spcBef>
              <a:buFont typeface="Courier New" panose="02070309020205020404" pitchFamily="49" charset="0"/>
              <a:buChar char="o"/>
            </a:pPr>
            <a:r>
              <a:rPr lang="ar" sz="2200" dirty="0"/>
              <a:t>أجهزة الطبخ</a:t>
            </a:r>
            <a:endParaRPr lang="en-US" sz="2200" dirty="0"/>
          </a:p>
        </p:txBody>
      </p:sp>
      <p:grpSp>
        <p:nvGrpSpPr>
          <p:cNvPr id="4" name="Group 3"/>
          <p:cNvGrpSpPr/>
          <p:nvPr/>
        </p:nvGrpSpPr>
        <p:grpSpPr>
          <a:xfrm>
            <a:off x="4425734" y="5238462"/>
            <a:ext cx="3834346" cy="649828"/>
            <a:chOff x="4425733" y="5238462"/>
            <a:chExt cx="4023726" cy="649828"/>
          </a:xfrm>
        </p:grpSpPr>
        <p:sp>
          <p:nvSpPr>
            <p:cNvPr id="60" name="Rectangle 59"/>
            <p:cNvSpPr/>
            <p:nvPr/>
          </p:nvSpPr>
          <p:spPr>
            <a:xfrm>
              <a:off x="4804245" y="5241959"/>
              <a:ext cx="3645214" cy="646331"/>
            </a:xfrm>
            <a:prstGeom prst="rect">
              <a:avLst/>
            </a:prstGeom>
          </p:spPr>
          <p:txBody>
            <a:bodyPr wrap="square">
              <a:spAutoFit/>
            </a:bodyPr>
            <a:lstStyle/>
            <a:p>
              <a:r>
                <a:rPr lang="ar" i="1" dirty="0"/>
                <a:t>البيانات من Β.1.2 &amp; Β.1.3 بحذر</a:t>
              </a:r>
              <a:endParaRPr lang="en-GB" b="1" i="1" dirty="0">
                <a:solidFill>
                  <a:srgbClr val="FF0000"/>
                </a:solidFill>
              </a:endParaRPr>
            </a:p>
          </p:txBody>
        </p:sp>
        <p:pic>
          <p:nvPicPr>
            <p:cNvPr id="61"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5733" y="5238462"/>
              <a:ext cx="378512" cy="368806"/>
            </a:xfrm>
            <a:prstGeom prst="rect">
              <a:avLst/>
            </a:prstGeom>
            <a:solidFill>
              <a:srgbClr val="FFFF00"/>
            </a:solidFill>
            <a:ln>
              <a:noFill/>
            </a:ln>
            <a:extLst/>
          </p:spPr>
        </p:pic>
      </p:grpSp>
      <p:sp>
        <p:nvSpPr>
          <p:cNvPr id="62"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2479088" y="713055"/>
            <a:ext cx="4253988" cy="4857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b="1" u="sng" dirty="0">
                <a:latin typeface="Calibri" panose="020F0502020204030204" pitchFamily="34" charset="0"/>
                <a:cs typeface="Calibri" panose="020F0502020204030204" pitchFamily="34" charset="0"/>
              </a:rPr>
              <a:t>الحدود والنطاق</a:t>
            </a:r>
          </a:p>
        </p:txBody>
      </p:sp>
      <p:pic>
        <p:nvPicPr>
          <p:cNvPr id="15"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FA9A8CE1-A4B6-41B6-BAAF-400383E9762C}"/>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6907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048512"/>
            <a:ext cx="8418576" cy="4754880"/>
          </a:xfrm>
        </p:spPr>
        <p:txBody>
          <a:bodyPr>
            <a:normAutofit/>
          </a:bodyPr>
          <a:lstStyle/>
          <a:p>
            <a:pPr marL="0" indent="0" algn="ctr" rtl="1">
              <a:buNone/>
            </a:pPr>
            <a:r>
              <a:rPr lang="ar" sz="2400" b="1" u="sng" dirty="0">
                <a:latin typeface="Calibri" panose="020F0502020204030204" pitchFamily="34" charset="0"/>
                <a:cs typeface="Calibri" panose="020F0502020204030204" pitchFamily="34" charset="0"/>
              </a:rPr>
              <a:t>طريقة التقييم</a:t>
            </a:r>
          </a:p>
          <a:p>
            <a:pPr marL="0" indent="0" algn="r" rtl="1">
              <a:buNone/>
            </a:pPr>
            <a:endParaRPr lang="en-US" sz="2400" b="1" u="sng" dirty="0">
              <a:latin typeface="Calibri" panose="020F0502020204030204" pitchFamily="34" charset="0"/>
            </a:endParaRPr>
          </a:p>
          <a:p>
            <a:pPr marL="0" indent="0" algn="r" rtl="1">
              <a:buNone/>
            </a:pPr>
            <a:r>
              <a:rPr lang="ar" sz="2400" dirty="0"/>
              <a:t>يمكن أن تستند التقارير إلى الأداء المقدر في مرحلة التصميم وبعد مراقبة الأداء أثناء الإشغال العادي للمبنى. هذا يعني أنه يمكن استخدامها من قبل مجموعة من الجهات الفاعلة في المشروع ، بما في ذلك أثناء مرحلة التصميم ، لتقدير الأداء المستقبلي والأداء بعد الاحتلال وذلك للتحقق من كيفية أداء المبنى فعليًا مقابل جداول التكلفة المتوقعة قصيرة ومتوسطة وطويلة الأجل.</a:t>
            </a:r>
          </a:p>
          <a:p>
            <a:pPr marL="0" indent="0" algn="r" rtl="1">
              <a:buNone/>
            </a:pPr>
            <a:endParaRPr lang="en-US" sz="2400" dirty="0"/>
          </a:p>
          <a:p>
            <a:pPr marL="0" indent="0" algn="r" rtl="1">
              <a:buNone/>
            </a:pPr>
            <a:r>
              <a:rPr lang="ar" sz="2400" dirty="0"/>
              <a:t>في حالة المباني القائمة ، يجب حساب التكلفة السنوية الإجمالية للاستخدام الفعلي للطاقة الحرارية والكهربائية من فواتير الطاقة بأخذ متوسط تكلفة الطاقة على مدى 3 سنوات.</a:t>
            </a:r>
          </a:p>
          <a:p>
            <a:pPr marL="0" indent="0" algn="r" rtl="1">
              <a:buNone/>
            </a:pPr>
            <a:endParaRPr lang="it-IT" sz="2400"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5155"/>
            <a:ext cx="2133600" cy="272845"/>
          </a:xfrm>
        </p:spPr>
        <p:txBody>
          <a:bodyPr/>
          <a:lstStyle/>
          <a:p>
            <a:fld id="{243FB592-B9A9-49AA-A86F-4031F7B97808}" type="slidenum">
              <a:rPr lang="en-US" smtClean="0"/>
              <a:t>7</a:t>
            </a:fld>
            <a:endParaRPr lang="en-US"/>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b="1" dirty="0">
              <a:solidFill>
                <a:schemeClr val="tx1">
                  <a:lumMod val="50000"/>
                  <a:lumOff val="50000"/>
                </a:schemeClr>
              </a:solidFill>
            </a:endParaRPr>
          </a:p>
        </p:txBody>
      </p:sp>
      <p:pic>
        <p:nvPicPr>
          <p:cNvPr id="7"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8829" y="785396"/>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960BD398-DDE0-44F3-A922-43652E03D0DD}"/>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8415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8</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865120" y="823514"/>
            <a:ext cx="430377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طريقة التقييم - مرحلة التصميم</a:t>
            </a: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394021"/>
            <a:ext cx="8900850" cy="26415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buNone/>
            </a:pPr>
            <a:r>
              <a:rPr lang="ar" sz="2000" b="1" dirty="0">
                <a:solidFill>
                  <a:schemeClr val="tx1">
                    <a:lumMod val="50000"/>
                    <a:lumOff val="50000"/>
                  </a:schemeClr>
                </a:solidFill>
              </a:rPr>
              <a:t>خطوات حساب المباني الجديدة (التصميم) هي كما يلي :</a:t>
            </a:r>
            <a:endParaRPr lang="el-GR" sz="2000" b="1" dirty="0">
              <a:solidFill>
                <a:schemeClr val="tx1">
                  <a:lumMod val="50000"/>
                  <a:lumOff val="50000"/>
                </a:schemeClr>
              </a:solidFill>
            </a:endParaRPr>
          </a:p>
          <a:p>
            <a:pPr marL="457200" lvl="0" indent="-457200" algn="r" rtl="1">
              <a:buFont typeface="+mj-lt"/>
              <a:buAutoNum type="arabicPeriod"/>
            </a:pPr>
            <a:r>
              <a:rPr lang="ar" sz="2000" dirty="0"/>
              <a:t>احسب الاستخدام السنوي للطاقة لكل مصدر طاقة لجميع خدمات المباني الفنية التي تؤخذ في الاعتبار ، بالكيلوواط / ساعة في السنة ( kWh / y ) </a:t>
            </a:r>
            <a:r>
              <a:rPr lang="ar" sz="2000" dirty="0">
                <a:solidFill>
                  <a:prstClr val="black"/>
                </a:solidFill>
              </a:rPr>
              <a:t>.</a:t>
            </a:r>
            <a:endParaRPr lang="en-US" sz="2000" i="1" dirty="0"/>
          </a:p>
          <a:p>
            <a:pPr marL="457200" lvl="0" indent="-457200" algn="r" rtl="1">
              <a:spcBef>
                <a:spcPts val="0"/>
              </a:spcBef>
              <a:buFont typeface="+mj-lt"/>
              <a:buAutoNum type="arabicPeriod"/>
            </a:pPr>
            <a:r>
              <a:rPr lang="ar" sz="2000" dirty="0"/>
              <a:t>احسب مساحة الأرضية الداخلية المفيدة للمبنى بالمتر المربع ث (م </a:t>
            </a:r>
            <a:r>
              <a:rPr lang="ar" sz="2000" baseline="30000" dirty="0"/>
              <a:t>2 </a:t>
            </a:r>
            <a:r>
              <a:rPr lang="ar" sz="2000" dirty="0"/>
              <a:t>)</a:t>
            </a:r>
            <a:endParaRPr lang="en-US" sz="2000" dirty="0"/>
          </a:p>
          <a:p>
            <a:pPr marL="457200" lvl="0" indent="-457200" algn="r" rtl="1">
              <a:spcBef>
                <a:spcPts val="0"/>
              </a:spcBef>
              <a:buFont typeface="+mj-lt"/>
              <a:buAutoNum type="arabicPeriod"/>
            </a:pPr>
            <a:r>
              <a:rPr lang="ar" sz="2000" dirty="0"/>
              <a:t>احسب تكلفة التشغيل السنوية لكل مصدر طاقة ، باليورو لكل مساحة أرضية داخلية مفيدة للمبنى ( يورو / متر </a:t>
            </a:r>
            <a:r>
              <a:rPr lang="ar" sz="2000" baseline="30000" dirty="0"/>
              <a:t>مربع </a:t>
            </a:r>
            <a:r>
              <a:rPr lang="ar" sz="2000" dirty="0"/>
              <a:t>/ سنة ).</a:t>
            </a:r>
          </a:p>
          <a:p>
            <a:pPr marL="457200" lvl="0" indent="-457200" algn="r" rtl="1">
              <a:spcBef>
                <a:spcPts val="0"/>
              </a:spcBef>
              <a:buFont typeface="+mj-lt"/>
              <a:buAutoNum type="arabicPeriod"/>
            </a:pPr>
            <a:r>
              <a:rPr lang="ar" sz="2000" dirty="0"/>
              <a:t>احسب إجمالي تكلفة الطاقة التشغيلية السنوية لجميع </a:t>
            </a:r>
            <a:r>
              <a:rPr lang="ar" sz="2000" dirty="0" err="1"/>
              <a:t>مصادر </a:t>
            </a:r>
            <a:r>
              <a:rPr lang="ar" sz="2000" dirty="0"/>
              <a:t>الطاقة ، باليورو لكل مساحة أرضية داخلية مفيدة للمبنى (يورو / متر </a:t>
            </a:r>
            <a:r>
              <a:rPr lang="ar" sz="2000" baseline="30000" dirty="0"/>
              <a:t>مربع </a:t>
            </a:r>
            <a:r>
              <a:rPr lang="ar" sz="2000" dirty="0"/>
              <a:t>/ سنة )  </a:t>
            </a:r>
          </a:p>
        </p:txBody>
      </p:sp>
      <p:grpSp>
        <p:nvGrpSpPr>
          <p:cNvPr id="4" name="Group 3"/>
          <p:cNvGrpSpPr/>
          <p:nvPr/>
        </p:nvGrpSpPr>
        <p:grpSpPr>
          <a:xfrm>
            <a:off x="189004" y="4480545"/>
            <a:ext cx="3948098" cy="646331"/>
            <a:chOff x="189004" y="4480545"/>
            <a:chExt cx="3948098" cy="646331"/>
          </a:xfrm>
        </p:grpSpPr>
        <p:sp>
          <p:nvSpPr>
            <p:cNvPr id="52" name="Rectangle 51"/>
            <p:cNvSpPr/>
            <p:nvPr/>
          </p:nvSpPr>
          <p:spPr>
            <a:xfrm>
              <a:off x="567517" y="4480545"/>
              <a:ext cx="3569585" cy="646331"/>
            </a:xfrm>
            <a:prstGeom prst="rect">
              <a:avLst/>
            </a:prstGeom>
          </p:spPr>
          <p:txBody>
            <a:bodyPr wrap="square">
              <a:spAutoFit/>
            </a:bodyPr>
            <a:lstStyle/>
            <a:p>
              <a:pPr algn="ctr" rtl="1"/>
              <a:r>
                <a:rPr lang="ar" i="1" dirty="0"/>
                <a:t>الحسابات تأخذ في الاعتبار </a:t>
              </a:r>
              <a:r>
                <a:rPr lang="ar" b="1" i="1" dirty="0"/>
                <a:t>جميع الخدمات الفنية </a:t>
              </a:r>
              <a:r>
                <a:rPr lang="ar" i="1" dirty="0"/>
                <a:t>للمبنى</a:t>
              </a:r>
              <a:endParaRPr lang="en-GB" b="1" i="1" dirty="0"/>
            </a:p>
          </p:txBody>
        </p:sp>
        <p:pic>
          <p:nvPicPr>
            <p:cNvPr id="5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a:off x="4629434" y="4041362"/>
            <a:ext cx="4271416" cy="2187270"/>
          </a:xfrm>
          <a:prstGeom prst="rect">
            <a:avLst/>
          </a:prstGeom>
        </p:spPr>
      </p:pic>
      <p:sp>
        <p:nvSpPr>
          <p:cNvPr id="11" name="Rectangle 10">
            <a:extLst>
              <a:ext uri="{FF2B5EF4-FFF2-40B4-BE49-F238E27FC236}">
                <a16:creationId xmlns:a16="http://schemas.microsoft.com/office/drawing/2014/main" id="{AC842CBE-3034-4ACF-AAE7-52BC2B3ACDFD}"/>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7336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7010400" y="6580094"/>
            <a:ext cx="2133600" cy="277906"/>
          </a:xfrm>
        </p:spPr>
        <p:txBody>
          <a:bodyPr/>
          <a:lstStyle/>
          <a:p>
            <a:fld id="{243FB592-B9A9-49AA-A86F-4031F7B97808}" type="slidenum">
              <a:rPr lang="en-US" smtClean="0"/>
              <a:t>9</a:t>
            </a:fld>
            <a:endParaRPr lang="en-US"/>
          </a:p>
        </p:txBody>
      </p:sp>
      <p:pic>
        <p:nvPicPr>
          <p:cNvPr id="17"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egnaposto contenuto 2">
            <a:extLst>
              <a:ext uri="{FF2B5EF4-FFF2-40B4-BE49-F238E27FC236}">
                <a16:creationId xmlns:a16="http://schemas.microsoft.com/office/drawing/2014/main" id="{86F2EB93-A63A-4210-B86A-E5FCAD7D8D7F}"/>
              </a:ext>
            </a:extLst>
          </p:cNvPr>
          <p:cNvSpPr txBox="1">
            <a:spLocks/>
          </p:cNvSpPr>
          <p:nvPr/>
        </p:nvSpPr>
        <p:spPr>
          <a:xfrm>
            <a:off x="268224" y="902208"/>
            <a:ext cx="7342812"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u="sng" dirty="0">
                <a:latin typeface="Calibri" panose="020F0502020204030204" pitchFamily="34" charset="0"/>
                <a:cs typeface="Calibri" panose="020F0502020204030204" pitchFamily="34" charset="0"/>
              </a:rPr>
              <a:t>طريقة التقييم - مرحلة </a:t>
            </a:r>
            <a:endParaRPr lang="en-US" b="1" u="sng" dirty="0">
              <a:latin typeface="Calibri" panose="020F0502020204030204" pitchFamily="34" charset="0"/>
              <a:cs typeface="Calibri" panose="020F0502020204030204" pitchFamily="34" charset="0"/>
            </a:endParaRPr>
          </a:p>
        </p:txBody>
      </p:sp>
      <p:sp>
        <p:nvSpPr>
          <p:cNvPr id="16" name="Segnaposto contenuto 2">
            <a:extLst>
              <a:ext uri="{FF2B5EF4-FFF2-40B4-BE49-F238E27FC236}">
                <a16:creationId xmlns:a16="http://schemas.microsoft.com/office/drawing/2014/main" id="{86F2EB93-A63A-4210-B86A-E5FCAD7D8D7F}"/>
              </a:ext>
            </a:extLst>
          </p:cNvPr>
          <p:cNvSpPr txBox="1">
            <a:spLocks/>
          </p:cNvSpPr>
          <p:nvPr/>
        </p:nvSpPr>
        <p:spPr>
          <a:xfrm>
            <a:off x="243150" y="1473640"/>
            <a:ext cx="8764663" cy="34958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sz="2000" b="1" dirty="0">
                <a:solidFill>
                  <a:schemeClr val="tx1">
                    <a:lumMod val="50000"/>
                    <a:lumOff val="50000"/>
                  </a:schemeClr>
                </a:solidFill>
              </a:rPr>
              <a:t>خطوات حساب exis </a:t>
            </a:r>
            <a:r>
              <a:rPr lang="ar" sz="2000" b="1" dirty="0" err="1">
                <a:solidFill>
                  <a:schemeClr val="tx1">
                    <a:lumMod val="50000"/>
                    <a:lumOff val="50000"/>
                  </a:schemeClr>
                </a:solidFill>
              </a:rPr>
              <a:t>ti </a:t>
            </a:r>
            <a:r>
              <a:rPr lang="ar" sz="2000" b="1" dirty="0">
                <a:solidFill>
                  <a:schemeClr val="tx1">
                    <a:lumMod val="50000"/>
                    <a:lumOff val="50000"/>
                  </a:schemeClr>
                </a:solidFill>
              </a:rPr>
              <a:t>ng المباني هي كالتالي :</a:t>
            </a:r>
            <a:endParaRPr lang="el-GR" sz="2000" b="1" dirty="0">
              <a:solidFill>
                <a:schemeClr val="tx1">
                  <a:lumMod val="50000"/>
                  <a:lumOff val="50000"/>
                </a:schemeClr>
              </a:solidFill>
            </a:endParaRPr>
          </a:p>
          <a:p>
            <a:pPr marL="457200" lvl="0" indent="-457200" algn="just">
              <a:buFont typeface="+mj-lt"/>
              <a:buAutoNum type="arabicPeriod"/>
            </a:pPr>
            <a:r>
              <a:rPr lang="ar" sz="2000" dirty="0"/>
              <a:t>احسب تكلفة الطاقة السنوية لاستخدام الطاقة </a:t>
            </a:r>
            <a:r>
              <a:rPr lang="ar" sz="2000" b="1" dirty="0"/>
              <a:t>الحرارية والكهربائية </a:t>
            </a:r>
            <a:r>
              <a:rPr lang="ar" sz="2000" dirty="0"/>
              <a:t>للمبنى ، بناءً على </a:t>
            </a:r>
            <a:r>
              <a:rPr lang="ar" sz="2000" b="1" dirty="0"/>
              <a:t>الفواتير </a:t>
            </a:r>
            <a:r>
              <a:rPr lang="ar" sz="2000" dirty="0"/>
              <a:t>، باستخدام </a:t>
            </a:r>
            <a:r>
              <a:rPr lang="ar" sz="2000" b="1" dirty="0"/>
              <a:t>متوسط 3 سنوات أو سنة كاملة </a:t>
            </a:r>
            <a:r>
              <a:rPr lang="ar" sz="2000" dirty="0"/>
              <a:t>على الأقل باليورو </a:t>
            </a:r>
            <a:endParaRPr lang="el-GR" sz="2000" dirty="0"/>
          </a:p>
          <a:p>
            <a:pPr marL="457200" lvl="0" indent="-457200" algn="just">
              <a:buFont typeface="+mj-lt"/>
              <a:buAutoNum type="arabicPeriod"/>
            </a:pPr>
            <a:r>
              <a:rPr lang="ar" sz="2000" dirty="0"/>
              <a:t>احسب مساحة الأرضية الداخلية المفيدة للمبنى بالمتر المربع ث (م </a:t>
            </a:r>
            <a:r>
              <a:rPr lang="ar" sz="2000" baseline="30000" dirty="0"/>
              <a:t>2 </a:t>
            </a:r>
            <a:r>
              <a:rPr lang="ar" sz="2000" dirty="0"/>
              <a:t>)</a:t>
            </a:r>
            <a:endParaRPr lang="en-US" sz="2000" dirty="0"/>
          </a:p>
          <a:p>
            <a:pPr marL="457200" lvl="0" indent="-457200">
              <a:spcBef>
                <a:spcPts val="0"/>
              </a:spcBef>
              <a:buFont typeface="+mj-lt"/>
              <a:buAutoNum type="arabicPeriod"/>
            </a:pPr>
            <a:r>
              <a:rPr lang="ar" sz="2000" dirty="0"/>
              <a:t>احسب تكلفة الطاقة التشغيلية السنوية ، لكل مساحة أرضية داخلية مفيدة للمبنى ( يورو / متر </a:t>
            </a:r>
            <a:r>
              <a:rPr lang="ar" sz="2000" baseline="30000" dirty="0"/>
              <a:t>مربع </a:t>
            </a:r>
            <a:r>
              <a:rPr lang="ar" sz="2000" dirty="0"/>
              <a:t>/ سنة ).</a:t>
            </a:r>
          </a:p>
        </p:txBody>
      </p:sp>
      <p:grpSp>
        <p:nvGrpSpPr>
          <p:cNvPr id="4" name="Group 3"/>
          <p:cNvGrpSpPr/>
          <p:nvPr/>
        </p:nvGrpSpPr>
        <p:grpSpPr>
          <a:xfrm>
            <a:off x="189004" y="4480545"/>
            <a:ext cx="3141682" cy="830997"/>
            <a:chOff x="189004" y="4480545"/>
            <a:chExt cx="3141682" cy="830997"/>
          </a:xfrm>
        </p:grpSpPr>
        <p:sp>
          <p:nvSpPr>
            <p:cNvPr id="52" name="Rectangle 51"/>
            <p:cNvSpPr/>
            <p:nvPr/>
          </p:nvSpPr>
          <p:spPr>
            <a:xfrm>
              <a:off x="567517" y="4480545"/>
              <a:ext cx="2763169" cy="830997"/>
            </a:xfrm>
            <a:prstGeom prst="rect">
              <a:avLst/>
            </a:prstGeom>
          </p:spPr>
          <p:txBody>
            <a:bodyPr wrap="square">
              <a:spAutoFit/>
            </a:bodyPr>
            <a:lstStyle/>
            <a:p>
              <a:r>
                <a:rPr lang="ar" sz="1600" i="1" dirty="0"/>
                <a:t>الحسابات تأخذ في الاعتبار </a:t>
              </a:r>
              <a:r>
                <a:rPr lang="ar" sz="1600" b="1" i="1" dirty="0"/>
                <a:t>جميع الخدمات الفنية </a:t>
              </a:r>
              <a:r>
                <a:rPr lang="ar" sz="1600" i="1" dirty="0"/>
                <a:t>للمبنى</a:t>
              </a:r>
              <a:endParaRPr lang="en-GB" sz="1600" b="1" i="1" dirty="0"/>
            </a:p>
          </p:txBody>
        </p:sp>
        <p:pic>
          <p:nvPicPr>
            <p:cNvPr id="5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9004" y="4552545"/>
              <a:ext cx="378512" cy="368806"/>
            </a:xfrm>
            <a:prstGeom prst="rect">
              <a:avLst/>
            </a:prstGeom>
            <a:solidFill>
              <a:srgbClr val="FFFF00"/>
            </a:solidFill>
            <a:ln>
              <a:noFill/>
            </a:ln>
            <a:extLst/>
          </p:spPr>
        </p:pic>
      </p:grpSp>
      <p:sp>
        <p:nvSpPr>
          <p:cNvPr id="6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 و. 1 . 4 - </a:t>
            </a:r>
            <a:r>
              <a:rPr lang="ar" sz="2800" dirty="0"/>
              <a:t>تكلفة الطاقة</a:t>
            </a:r>
            <a:endParaRPr lang="it-IT" sz="2800" dirty="0">
              <a:solidFill>
                <a:srgbClr val="FF0000"/>
              </a:solidFill>
            </a:endParaRPr>
          </a:p>
        </p:txBody>
      </p:sp>
      <p:pic>
        <p:nvPicPr>
          <p:cNvPr id="12" name="Picture 11"/>
          <p:cNvPicPr>
            <a:picLocks noChangeAspect="1"/>
          </p:cNvPicPr>
          <p:nvPr/>
        </p:nvPicPr>
        <p:blipFill>
          <a:blip r:embed="rId6">
            <a:clrChange>
              <a:clrFrom>
                <a:srgbClr val="FFFFFF"/>
              </a:clrFrom>
              <a:clrTo>
                <a:srgbClr val="FFFFFF">
                  <a:alpha val="0"/>
                </a:srgbClr>
              </a:clrTo>
            </a:clrChange>
          </a:blip>
          <a:stretch>
            <a:fillRect/>
          </a:stretch>
        </p:blipFill>
        <p:spPr>
          <a:xfrm>
            <a:off x="3868068" y="3654043"/>
            <a:ext cx="4850886" cy="2484000"/>
          </a:xfrm>
          <a:prstGeom prst="rect">
            <a:avLst/>
          </a:prstGeom>
        </p:spPr>
      </p:pic>
      <p:sp>
        <p:nvSpPr>
          <p:cNvPr id="11" name="Rectangle 10">
            <a:extLst>
              <a:ext uri="{FF2B5EF4-FFF2-40B4-BE49-F238E27FC236}">
                <a16:creationId xmlns:a16="http://schemas.microsoft.com/office/drawing/2014/main" id="{3316DF14-21DC-4B9F-BB75-98B1B2690CD4}"/>
              </a:ext>
            </a:extLst>
          </p:cNvPr>
          <p:cNvSpPr/>
          <p:nvPr/>
        </p:nvSpPr>
        <p:spPr>
          <a:xfrm>
            <a:off x="2132520" y="6072146"/>
            <a:ext cx="1949562" cy="428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799849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32EAFA-3696-4F1D-BB75-0C4650A1C1FF}">
  <ds:schemaRefs>
    <ds:schemaRef ds:uri="http://purl.org/dc/terms/"/>
    <ds:schemaRef ds:uri="7703844f-ab03-448f-aed1-f35d29f3bcba"/>
    <ds:schemaRef ds:uri="http://purl.org/dc/elements/1.1/"/>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019ad8dd-0490-40d8-9346-bcbaec298f68"/>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AE71031-1B86-4E1E-8B08-DAB7C8B8D797}">
  <ds:schemaRefs>
    <ds:schemaRef ds:uri="http://schemas.microsoft.com/sharepoint/v3/contenttype/forms"/>
  </ds:schemaRefs>
</ds:datastoreItem>
</file>

<file path=customXml/itemProps3.xml><?xml version="1.0" encoding="utf-8"?>
<ds:datastoreItem xmlns:ds="http://schemas.openxmlformats.org/officeDocument/2006/customXml" ds:itemID="{C6C5DD11-C052-4F46-969C-32F352B37F5D}"/>
</file>

<file path=docProps/app.xml><?xml version="1.0" encoding="utf-8"?>
<Properties xmlns="http://schemas.openxmlformats.org/officeDocument/2006/extended-properties" xmlns:vt="http://schemas.openxmlformats.org/officeDocument/2006/docPropsVTypes">
  <TotalTime>18582</TotalTime>
  <Words>1172</Words>
  <Application>Microsoft Office PowerPoint</Application>
  <PresentationFormat>On-screen Show (4:3)</PresentationFormat>
  <Paragraphs>274</Paragraphs>
  <Slides>20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 Narrow</vt:lpstr>
      <vt:lpstr>Calibri</vt:lpstr>
      <vt:lpstr>Cambria Math</vt:lpstr>
      <vt:lpstr>Courier New</vt:lpstr>
      <vt:lpstr>Times New Roman</vt:lpstr>
      <vt:lpstr>Larissa</vt:lpstr>
      <vt:lpstr>PowerPoint Presentation</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lpstr> و. 1 . 4 - تكلفة الطاقة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302</cp:revision>
  <dcterms:created xsi:type="dcterms:W3CDTF">2017-01-09T10:20:00Z</dcterms:created>
  <dcterms:modified xsi:type="dcterms:W3CDTF">2023-04-07T20:45:30Z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